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51"/>
  </p:notesMasterIdLst>
  <p:handoutMasterIdLst>
    <p:handoutMasterId r:id="rId52"/>
  </p:handoutMasterIdLst>
  <p:sldIdLst>
    <p:sldId id="441" r:id="rId3"/>
    <p:sldId id="465" r:id="rId4"/>
    <p:sldId id="466" r:id="rId5"/>
    <p:sldId id="467" r:id="rId6"/>
    <p:sldId id="468" r:id="rId7"/>
    <p:sldId id="469" r:id="rId8"/>
    <p:sldId id="464" r:id="rId9"/>
    <p:sldId id="471" r:id="rId10"/>
    <p:sldId id="472" r:id="rId11"/>
    <p:sldId id="473" r:id="rId12"/>
    <p:sldId id="474" r:id="rId13"/>
    <p:sldId id="476" r:id="rId14"/>
    <p:sldId id="477" r:id="rId15"/>
    <p:sldId id="478" r:id="rId16"/>
    <p:sldId id="479" r:id="rId17"/>
    <p:sldId id="480" r:id="rId18"/>
    <p:sldId id="481" r:id="rId19"/>
    <p:sldId id="482" r:id="rId20"/>
    <p:sldId id="483" r:id="rId21"/>
    <p:sldId id="484" r:id="rId22"/>
    <p:sldId id="470" r:id="rId23"/>
    <p:sldId id="486" r:id="rId24"/>
    <p:sldId id="487" r:id="rId25"/>
    <p:sldId id="488" r:id="rId26"/>
    <p:sldId id="489" r:id="rId27"/>
    <p:sldId id="490" r:id="rId28"/>
    <p:sldId id="491" r:id="rId29"/>
    <p:sldId id="492" r:id="rId30"/>
    <p:sldId id="493" r:id="rId31"/>
    <p:sldId id="494" r:id="rId32"/>
    <p:sldId id="495" r:id="rId33"/>
    <p:sldId id="496" r:id="rId34"/>
    <p:sldId id="497" r:id="rId35"/>
    <p:sldId id="498" r:id="rId36"/>
    <p:sldId id="499" r:id="rId37"/>
    <p:sldId id="500" r:id="rId38"/>
    <p:sldId id="501" r:id="rId39"/>
    <p:sldId id="502" r:id="rId40"/>
    <p:sldId id="503" r:id="rId41"/>
    <p:sldId id="504" r:id="rId42"/>
    <p:sldId id="505" r:id="rId43"/>
    <p:sldId id="506" r:id="rId44"/>
    <p:sldId id="507" r:id="rId45"/>
    <p:sldId id="485" r:id="rId46"/>
    <p:sldId id="509" r:id="rId47"/>
    <p:sldId id="510" r:id="rId48"/>
    <p:sldId id="511" r:id="rId49"/>
    <p:sldId id="51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2FCF23-0E44-7643-B59E-CF3E04F8CB06}">
          <p14:sldIdLst>
            <p14:sldId id="441"/>
            <p14:sldId id="465"/>
            <p14:sldId id="466"/>
            <p14:sldId id="467"/>
            <p14:sldId id="468"/>
            <p14:sldId id="469"/>
            <p14:sldId id="464"/>
            <p14:sldId id="471"/>
            <p14:sldId id="472"/>
            <p14:sldId id="473"/>
            <p14:sldId id="474"/>
            <p14:sldId id="476"/>
            <p14:sldId id="477"/>
            <p14:sldId id="478"/>
            <p14:sldId id="479"/>
            <p14:sldId id="480"/>
            <p14:sldId id="481"/>
            <p14:sldId id="482"/>
            <p14:sldId id="483"/>
            <p14:sldId id="484"/>
            <p14:sldId id="470"/>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485"/>
            <p14:sldId id="509"/>
            <p14:sldId id="510"/>
            <p14:sldId id="511"/>
            <p14:sldId id="512"/>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27" autoAdjust="0"/>
    <p:restoredTop sz="70864" autoAdjust="0"/>
  </p:normalViewPr>
  <p:slideViewPr>
    <p:cSldViewPr snapToGrid="0">
      <p:cViewPr>
        <p:scale>
          <a:sx n="70" d="100"/>
          <a:sy n="70" d="100"/>
        </p:scale>
        <p:origin x="1096" y="-72"/>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7/6/17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7/6/17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on </a:t>
            </a:r>
            <a:r>
              <a:rPr lang="en-US" baseline="0" dirty="0" err="1" smtClean="0"/>
              <a:t>UIStoryBoardSegue</a:t>
            </a:r>
            <a:r>
              <a:rPr lang="en-US" baseline="0" dirty="0" smtClean="0"/>
              <a:t> in the help section</a:t>
            </a:r>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743407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Now that we have the </a:t>
            </a:r>
            <a:r>
              <a:rPr lang="en-US" sz="1200" b="0" i="0" u="none" strike="noStrike" kern="1200" baseline="0" dirty="0" err="1" smtClean="0">
                <a:solidFill>
                  <a:schemeClr val="tx1"/>
                </a:solidFill>
                <a:latin typeface="+mn-lt"/>
                <a:ea typeface="+mn-ea"/>
                <a:cs typeface="+mn-cs"/>
              </a:rPr>
              <a:t>bandDetails</a:t>
            </a:r>
            <a:r>
              <a:rPr lang="en-US" sz="1200" b="0" i="0" u="none" strike="noStrike" kern="1200" baseline="0" dirty="0" smtClean="0">
                <a:solidFill>
                  <a:schemeClr val="tx1"/>
                </a:solidFill>
                <a:latin typeface="+mn-lt"/>
                <a:ea typeface="+mn-ea"/>
                <a:cs typeface="+mn-cs"/>
              </a:rPr>
              <a:t> mutable array to work with, let’s add the</a:t>
            </a:r>
          </a:p>
          <a:p>
            <a:r>
              <a:rPr lang="en-US" sz="1200" b="0" i="0" u="none" strike="noStrike" kern="1200" baseline="0" dirty="0" err="1" smtClean="0">
                <a:solidFill>
                  <a:schemeClr val="tx1"/>
                </a:solidFill>
                <a:latin typeface="+mn-lt"/>
                <a:ea typeface="+mn-ea"/>
                <a:cs typeface="+mn-cs"/>
              </a:rPr>
              <a:t>BandDetail</a:t>
            </a:r>
            <a:r>
              <a:rPr lang="en-US" sz="1200" b="0" i="0" u="none" strike="noStrike" kern="1200" baseline="0" dirty="0" smtClean="0">
                <a:solidFill>
                  <a:schemeClr val="tx1"/>
                </a:solidFill>
                <a:latin typeface="+mn-lt"/>
                <a:ea typeface="+mn-ea"/>
                <a:cs typeface="+mn-cs"/>
              </a:rPr>
              <a:t> objects to it. Find the code for the last band object we created and add</a:t>
            </a:r>
          </a:p>
          <a:p>
            <a:r>
              <a:rPr lang="en-US" sz="1200" b="0" i="0" u="none" strike="noStrike" kern="1200" baseline="0" dirty="0" smtClean="0">
                <a:solidFill>
                  <a:schemeClr val="tx1"/>
                </a:solidFill>
                <a:latin typeface="+mn-lt"/>
                <a:ea typeface="+mn-ea"/>
                <a:cs typeface="+mn-cs"/>
              </a:rPr>
              <a:t>the following bold code after it (around line 65):</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1834404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1228491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a:t>
            </a:r>
            <a:r>
              <a:rPr lang="en-US" sz="1200" b="0" i="0" u="none" strike="noStrike" kern="1200" baseline="0" dirty="0" err="1" smtClean="0">
                <a:solidFill>
                  <a:schemeClr val="tx1"/>
                </a:solidFill>
                <a:latin typeface="+mn-lt"/>
                <a:ea typeface="+mn-ea"/>
                <a:cs typeface="+mn-cs"/>
              </a:rPr>
              <a:t>BandsDetailViewController.swift</a:t>
            </a:r>
            <a:r>
              <a:rPr lang="en-US"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the top, around line 13, create a property called </a:t>
            </a:r>
            <a:r>
              <a:rPr lang="en-US" sz="1200" b="0" i="0" u="none" strike="noStrike" kern="1200" baseline="0" dirty="0" err="1" smtClean="0">
                <a:solidFill>
                  <a:schemeClr val="tx1"/>
                </a:solidFill>
                <a:latin typeface="+mn-lt"/>
                <a:ea typeface="+mn-ea"/>
                <a:cs typeface="+mn-cs"/>
              </a:rPr>
              <a:t>currentBandDetail</a:t>
            </a:r>
            <a:r>
              <a:rPr lang="en-US" sz="1200" b="0" i="0" u="none" strike="noStrike" kern="1200" baseline="0" dirty="0" smtClean="0">
                <a:solidFill>
                  <a:schemeClr val="tx1"/>
                </a:solidFill>
                <a:latin typeface="+mn-lt"/>
                <a:ea typeface="+mn-ea"/>
                <a:cs typeface="+mn-cs"/>
              </a:rPr>
              <a:t> by adding the bold code:</a:t>
            </a:r>
          </a:p>
          <a:p>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var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currentBandDetail:BandDetail</a:t>
            </a:r>
            <a:r>
              <a:rPr lang="en-US" sz="1200" b="0" i="0" u="none" strike="noStrike" kern="1200" baseline="0" dirty="0" smtClean="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977483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are setting the </a:t>
            </a:r>
            <a:r>
              <a:rPr lang="en-US" sz="1200" b="0" i="0" u="none" strike="noStrike" kern="1200" baseline="0" dirty="0" err="1" smtClean="0">
                <a:solidFill>
                  <a:schemeClr val="tx1"/>
                </a:solidFill>
                <a:latin typeface="+mn-lt"/>
                <a:ea typeface="+mn-ea"/>
                <a:cs typeface="+mn-cs"/>
              </a:rPr>
              <a:t>currentBandDetail</a:t>
            </a:r>
            <a:r>
              <a:rPr lang="en-US" sz="1200" b="0" i="0" u="none" strike="noStrike" kern="1200" baseline="0" dirty="0" smtClean="0">
                <a:solidFill>
                  <a:schemeClr val="tx1"/>
                </a:solidFill>
                <a:latin typeface="+mn-lt"/>
                <a:ea typeface="+mn-ea"/>
                <a:cs typeface="+mn-cs"/>
              </a:rPr>
              <a:t> object in the </a:t>
            </a:r>
            <a:r>
              <a:rPr lang="en-US" sz="1200" b="0" i="0" u="none" strike="noStrike" kern="1200" baseline="0" dirty="0" err="1" smtClean="0">
                <a:solidFill>
                  <a:schemeClr val="tx1"/>
                </a:solidFill>
                <a:latin typeface="+mn-lt"/>
                <a:ea typeface="+mn-ea"/>
                <a:cs typeface="+mn-cs"/>
              </a:rPr>
              <a:t>bandsDetailViewController</a:t>
            </a:r>
            <a:r>
              <a:rPr lang="en-US" sz="1200" b="0" i="0" u="none" strike="noStrike" kern="1200" baseline="0" dirty="0" smtClean="0">
                <a:solidFill>
                  <a:schemeClr val="tx1"/>
                </a:solidFill>
                <a:latin typeface="+mn-lt"/>
                <a:ea typeface="+mn-ea"/>
                <a:cs typeface="+mn-cs"/>
              </a:rPr>
              <a:t> equal to the object in the </a:t>
            </a:r>
            <a:r>
              <a:rPr lang="en-US" sz="1200" b="0" i="0" u="none" strike="noStrike" kern="1200" baseline="0" dirty="0" err="1" smtClean="0">
                <a:solidFill>
                  <a:schemeClr val="tx1"/>
                </a:solidFill>
                <a:latin typeface="+mn-lt"/>
                <a:ea typeface="+mn-ea"/>
                <a:cs typeface="+mn-cs"/>
              </a:rPr>
              <a:t>bandDetails</a:t>
            </a:r>
            <a:r>
              <a:rPr lang="en-US" sz="1200" b="0" i="0" u="none" strike="noStrike" kern="1200" baseline="0" dirty="0" smtClean="0">
                <a:solidFill>
                  <a:schemeClr val="tx1"/>
                </a:solidFill>
                <a:latin typeface="+mn-lt"/>
                <a:ea typeface="+mn-ea"/>
                <a:cs typeface="+mn-cs"/>
              </a:rPr>
              <a:t> mutable array</a:t>
            </a:r>
          </a:p>
          <a:p>
            <a:r>
              <a:rPr lang="en-US" sz="1200" b="0" i="0" u="none" strike="noStrike" kern="1200" baseline="0" dirty="0" smtClean="0">
                <a:solidFill>
                  <a:schemeClr val="tx1"/>
                </a:solidFill>
                <a:latin typeface="+mn-lt"/>
                <a:ea typeface="+mn-ea"/>
                <a:cs typeface="+mn-cs"/>
              </a:rPr>
              <a:t>at the specified </a:t>
            </a:r>
            <a:r>
              <a:rPr lang="en-US" sz="1200" b="0" i="0" u="none" strike="noStrike" kern="1200" baseline="0" dirty="0" err="1" smtClean="0">
                <a:solidFill>
                  <a:schemeClr val="tx1"/>
                </a:solidFill>
                <a:latin typeface="+mn-lt"/>
                <a:ea typeface="+mn-ea"/>
                <a:cs typeface="+mn-cs"/>
              </a:rPr>
              <a:t>indexPath.row</a:t>
            </a:r>
            <a:r>
              <a:rPr lang="en-US" sz="1200" b="0" i="0" u="none" strike="noStrike" kern="1200" baseline="0" dirty="0" smtClean="0">
                <a:solidFill>
                  <a:schemeClr val="tx1"/>
                </a:solidFill>
                <a:latin typeface="+mn-lt"/>
                <a:ea typeface="+mn-ea"/>
                <a:cs typeface="+mn-cs"/>
              </a:rPr>
              <a:t>. It figures out the correct </a:t>
            </a:r>
            <a:r>
              <a:rPr lang="en-US" sz="1200" b="0" i="0" u="none" strike="noStrike" kern="1200" baseline="0" dirty="0" err="1" smtClean="0">
                <a:solidFill>
                  <a:schemeClr val="tx1"/>
                </a:solidFill>
                <a:latin typeface="+mn-lt"/>
                <a:ea typeface="+mn-ea"/>
                <a:cs typeface="+mn-cs"/>
              </a:rPr>
              <a:t>indexPath.row</a:t>
            </a:r>
            <a:r>
              <a:rPr lang="en-US" sz="1200" b="0" i="0" u="none" strike="noStrike" kern="1200" baseline="0" dirty="0" smtClean="0">
                <a:solidFill>
                  <a:schemeClr val="tx1"/>
                </a:solidFill>
                <a:latin typeface="+mn-lt"/>
                <a:ea typeface="+mn-ea"/>
                <a:cs typeface="+mn-cs"/>
              </a:rPr>
              <a:t> based on the row that is clicked. </a:t>
            </a:r>
          </a:p>
          <a:p>
            <a:r>
              <a:rPr lang="en-US" sz="1200" b="0" i="0" u="none" strike="noStrike" kern="1200" baseline="0" dirty="0" smtClean="0">
                <a:solidFill>
                  <a:schemeClr val="tx1"/>
                </a:solidFill>
                <a:latin typeface="+mn-lt"/>
                <a:ea typeface="+mn-ea"/>
                <a:cs typeface="+mn-cs"/>
              </a:rPr>
              <a:t>Which we set in the first line of the code in the if statement.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Next we’ll get all the labels in the Detail View Controller displaying the correct info from the object that’s passed.</a:t>
            </a:r>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644284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Project Navigator click on </a:t>
            </a:r>
            <a:r>
              <a:rPr lang="en-US" sz="1200" b="0" i="0" u="none" strike="noStrike" kern="1200" baseline="0" dirty="0" err="1" smtClean="0">
                <a:solidFill>
                  <a:schemeClr val="tx1"/>
                </a:solidFill>
                <a:latin typeface="+mn-lt"/>
                <a:ea typeface="+mn-ea"/>
                <a:cs typeface="+mn-cs"/>
              </a:rPr>
              <a:t>Main.storyboard</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2. If the Document Outline is open, click Hide Document Outline .</a:t>
            </a:r>
          </a:p>
          <a:p>
            <a:r>
              <a:rPr lang="en-US" sz="1200" b="0" i="0" u="none" strike="noStrike" kern="1200" baseline="0" dirty="0" smtClean="0">
                <a:solidFill>
                  <a:schemeClr val="tx1"/>
                </a:solidFill>
                <a:latin typeface="+mn-lt"/>
                <a:ea typeface="+mn-ea"/>
                <a:cs typeface="+mn-cs"/>
              </a:rPr>
              <a:t>3. Click the top bar of the Bands Detail View Controller so that it is selected in the</a:t>
            </a:r>
          </a:p>
          <a:p>
            <a:r>
              <a:rPr lang="en-US" sz="1200" b="0" i="0" u="none" strike="noStrike" kern="1200" baseline="0" dirty="0" smtClean="0">
                <a:solidFill>
                  <a:schemeClr val="tx1"/>
                </a:solidFill>
                <a:latin typeface="+mn-lt"/>
                <a:ea typeface="+mn-ea"/>
                <a:cs typeface="+mn-cs"/>
              </a:rPr>
              <a:t>Editor area.</a:t>
            </a:r>
          </a:p>
          <a:p>
            <a:r>
              <a:rPr lang="en-US" sz="1200" b="0" i="0" u="none" strike="noStrike" kern="1200" baseline="0" dirty="0" smtClean="0">
                <a:solidFill>
                  <a:schemeClr val="tx1"/>
                </a:solidFill>
                <a:latin typeface="+mn-lt"/>
                <a:ea typeface="+mn-ea"/>
                <a:cs typeface="+mn-cs"/>
              </a:rPr>
              <a:t>4. At the top right of the window, click on the Assistant editor button because we</a:t>
            </a:r>
          </a:p>
          <a:p>
            <a:r>
              <a:rPr lang="en-US" sz="1200" b="0" i="0" u="none" strike="noStrike" kern="1200" baseline="0" dirty="0" smtClean="0">
                <a:solidFill>
                  <a:schemeClr val="tx1"/>
                </a:solidFill>
                <a:latin typeface="+mn-lt"/>
                <a:ea typeface="+mn-ea"/>
                <a:cs typeface="+mn-cs"/>
              </a:rPr>
              <a:t>want to see the storyboard next to </a:t>
            </a:r>
            <a:r>
              <a:rPr lang="en-US" sz="1200" b="0" i="0" u="none" strike="noStrike" kern="1200" baseline="0" dirty="0" err="1" smtClean="0">
                <a:solidFill>
                  <a:schemeClr val="tx1"/>
                </a:solidFill>
                <a:latin typeface="+mn-lt"/>
                <a:ea typeface="+mn-ea"/>
                <a:cs typeface="+mn-cs"/>
              </a:rPr>
              <a:t>BandsDetailViewController.swift</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5. If </a:t>
            </a:r>
            <a:r>
              <a:rPr lang="en-US" sz="1200" b="0" i="0" u="none" strike="noStrike" kern="1200" baseline="0" dirty="0" err="1" smtClean="0">
                <a:solidFill>
                  <a:schemeClr val="tx1"/>
                </a:solidFill>
                <a:latin typeface="+mn-lt"/>
                <a:ea typeface="+mn-ea"/>
                <a:cs typeface="+mn-cs"/>
              </a:rPr>
              <a:t>BandsDetailViewController.swift</a:t>
            </a:r>
            <a:r>
              <a:rPr lang="en-US" sz="1200" b="0" i="0" u="none" strike="noStrike" kern="1200" baseline="0" dirty="0" smtClean="0">
                <a:solidFill>
                  <a:schemeClr val="tx1"/>
                </a:solidFill>
                <a:latin typeface="+mn-lt"/>
                <a:ea typeface="+mn-ea"/>
                <a:cs typeface="+mn-cs"/>
              </a:rPr>
              <a:t> isn’t showing on the right side, choose it from</a:t>
            </a:r>
          </a:p>
          <a:p>
            <a:r>
              <a:rPr lang="en-US" sz="1200" b="0" i="0" u="none" strike="noStrike" kern="1200" baseline="0" dirty="0" smtClean="0">
                <a:solidFill>
                  <a:schemeClr val="tx1"/>
                </a:solidFill>
                <a:latin typeface="+mn-lt"/>
                <a:ea typeface="+mn-ea"/>
                <a:cs typeface="+mn-cs"/>
              </a:rPr>
              <a:t>the menu at the top of the code.</a:t>
            </a:r>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2023040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You should now have the storyboard showing on the left and</a:t>
            </a:r>
          </a:p>
          <a:p>
            <a:r>
              <a:rPr lang="en-US" sz="1200" b="0" i="0" u="none" strike="noStrike" kern="1200" baseline="0" dirty="0" err="1" smtClean="0">
                <a:solidFill>
                  <a:schemeClr val="tx1"/>
                </a:solidFill>
                <a:latin typeface="+mn-lt"/>
                <a:ea typeface="+mn-ea"/>
                <a:cs typeface="+mn-cs"/>
              </a:rPr>
              <a:t>BandsDetailViewController.swift</a:t>
            </a:r>
            <a:r>
              <a:rPr lang="en-US" sz="1200" b="0" i="0" u="none" strike="noStrike" kern="1200" baseline="0" dirty="0" smtClean="0">
                <a:solidFill>
                  <a:schemeClr val="tx1"/>
                </a:solidFill>
                <a:latin typeface="+mn-lt"/>
                <a:ea typeface="+mn-ea"/>
                <a:cs typeface="+mn-cs"/>
              </a:rPr>
              <a:t> on the right. We are going to create outlets for</a:t>
            </a:r>
          </a:p>
          <a:p>
            <a:r>
              <a:rPr lang="en-US" sz="1200" b="0" i="0" u="none" strike="noStrike" kern="1200" baseline="0" dirty="0" smtClean="0">
                <a:solidFill>
                  <a:schemeClr val="tx1"/>
                </a:solidFill>
                <a:latin typeface="+mn-lt"/>
                <a:ea typeface="+mn-ea"/>
                <a:cs typeface="+mn-cs"/>
              </a:rPr>
              <a:t>each of the elements on this page.</a:t>
            </a:r>
          </a:p>
          <a:p>
            <a:r>
              <a:rPr lang="en-US" sz="1200" b="0" i="0" u="none" strike="noStrike" kern="1200" baseline="0" dirty="0" smtClean="0">
                <a:solidFill>
                  <a:schemeClr val="tx1"/>
                </a:solidFill>
                <a:latin typeface="+mn-lt"/>
                <a:ea typeface="+mn-ea"/>
                <a:cs typeface="+mn-cs"/>
              </a:rPr>
              <a:t>7. In the storyboard, make sure you can see the Bands Detail View Controller with all</a:t>
            </a:r>
          </a:p>
          <a:p>
            <a:r>
              <a:rPr lang="en-US" sz="1200" b="0" i="0" u="none" strike="noStrike" kern="1200" baseline="0" dirty="0" smtClean="0">
                <a:solidFill>
                  <a:schemeClr val="tx1"/>
                </a:solidFill>
                <a:latin typeface="+mn-lt"/>
                <a:ea typeface="+mn-ea"/>
                <a:cs typeface="+mn-cs"/>
              </a:rPr>
              <a:t>the placeholder labels (Name of Band, Type of music, etc.). You’ll probably have to</a:t>
            </a:r>
          </a:p>
          <a:p>
            <a:r>
              <a:rPr lang="en-US" sz="1200" b="0" i="0" u="none" strike="noStrike" kern="1200" baseline="0" dirty="0" smtClean="0">
                <a:solidFill>
                  <a:schemeClr val="tx1"/>
                </a:solidFill>
                <a:latin typeface="+mn-lt"/>
                <a:ea typeface="+mn-ea"/>
                <a:cs typeface="+mn-cs"/>
              </a:rPr>
              <a:t>scroll over to the right side of the storyboard.</a:t>
            </a:r>
          </a:p>
          <a:p>
            <a:r>
              <a:rPr lang="en-US" sz="1200" b="0" i="0" u="none" strike="noStrike" kern="1200" baseline="0" dirty="0" smtClean="0">
                <a:solidFill>
                  <a:schemeClr val="tx1"/>
                </a:solidFill>
                <a:latin typeface="+mn-lt"/>
                <a:ea typeface="+mn-ea"/>
                <a:cs typeface="+mn-cs"/>
              </a:rPr>
              <a:t>8. As shown below, hold Ctrl and drag the Name of Band label to the</a:t>
            </a:r>
          </a:p>
          <a:p>
            <a:r>
              <a:rPr lang="en-US" sz="1200" b="0" i="0" u="none" strike="noStrike" kern="1200" baseline="0" dirty="0" err="1" smtClean="0">
                <a:solidFill>
                  <a:schemeClr val="tx1"/>
                </a:solidFill>
                <a:latin typeface="+mn-lt"/>
                <a:ea typeface="+mn-ea"/>
                <a:cs typeface="+mn-cs"/>
              </a:rPr>
              <a:t>BandsDetailViewController.swift</a:t>
            </a:r>
            <a:r>
              <a:rPr lang="en-US" sz="1200" b="0" i="0" u="none" strike="noStrike" kern="1200" baseline="0" dirty="0" smtClean="0">
                <a:solidFill>
                  <a:schemeClr val="tx1"/>
                </a:solidFill>
                <a:latin typeface="+mn-lt"/>
                <a:ea typeface="+mn-ea"/>
                <a:cs typeface="+mn-cs"/>
              </a:rPr>
              <a:t> file beneath the </a:t>
            </a:r>
            <a:r>
              <a:rPr lang="en-US" sz="1200" b="0" i="0" u="none" strike="noStrike" kern="1200" baseline="0" dirty="0" err="1" smtClean="0">
                <a:solidFill>
                  <a:schemeClr val="tx1"/>
                </a:solidFill>
                <a:latin typeface="+mn-lt"/>
                <a:ea typeface="+mn-ea"/>
                <a:cs typeface="+mn-cs"/>
              </a:rPr>
              <a:t>BandDetail</a:t>
            </a:r>
            <a:r>
              <a:rPr lang="en-US" sz="1200" b="0" i="0" u="none" strike="noStrike" kern="1200" baseline="0" dirty="0" smtClean="0">
                <a:solidFill>
                  <a:schemeClr val="tx1"/>
                </a:solidFill>
                <a:latin typeface="+mn-lt"/>
                <a:ea typeface="+mn-ea"/>
                <a:cs typeface="+mn-cs"/>
              </a:rPr>
              <a:t> property line. (You can</a:t>
            </a:r>
          </a:p>
          <a:p>
            <a:r>
              <a:rPr lang="en-US" sz="1200" b="0" i="0" u="none" strike="noStrike" kern="1200" baseline="0" dirty="0" smtClean="0">
                <a:solidFill>
                  <a:schemeClr val="tx1"/>
                </a:solidFill>
                <a:latin typeface="+mn-lt"/>
                <a:ea typeface="+mn-ea"/>
                <a:cs typeface="+mn-cs"/>
              </a:rPr>
              <a:t>also use the Right mouse button to drag instead of holding Ctrl.)</a:t>
            </a:r>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1014979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menu that pops up, set the following:</a:t>
            </a:r>
          </a:p>
          <a:p>
            <a:r>
              <a:rPr lang="en-US" sz="1200" b="0" i="0" u="none" strike="noStrike" kern="1200" baseline="0" dirty="0" smtClean="0">
                <a:solidFill>
                  <a:schemeClr val="tx1"/>
                </a:solidFill>
                <a:latin typeface="+mn-lt"/>
                <a:ea typeface="+mn-ea"/>
                <a:cs typeface="+mn-cs"/>
              </a:rPr>
              <a:t>• Name: </a:t>
            </a:r>
            <a:r>
              <a:rPr lang="en-US" sz="1200" b="0" i="0" u="none" strike="noStrike" kern="1200" baseline="0" dirty="0" err="1" smtClean="0">
                <a:solidFill>
                  <a:schemeClr val="tx1"/>
                </a:solidFill>
                <a:latin typeface="+mn-lt"/>
                <a:ea typeface="+mn-ea"/>
                <a:cs typeface="+mn-cs"/>
              </a:rPr>
              <a:t>bandNameLabel</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Storage: Weak</a:t>
            </a:r>
          </a:p>
          <a:p>
            <a:r>
              <a:rPr lang="en-US" sz="1200" b="0" i="0" u="none" strike="noStrike" kern="1200" baseline="0" dirty="0" smtClean="0">
                <a:solidFill>
                  <a:schemeClr val="tx1"/>
                </a:solidFill>
                <a:latin typeface="+mn-lt"/>
                <a:ea typeface="+mn-ea"/>
                <a:cs typeface="+mn-cs"/>
              </a:rPr>
              <a:t>10. Click Connect (or hit Return).</a:t>
            </a:r>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576082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Repeat this same process for the rest of the labels and the image, adding each just</a:t>
            </a:r>
          </a:p>
          <a:p>
            <a:r>
              <a:rPr lang="en-US" sz="1200" b="0" i="0" u="none" strike="noStrike" kern="1200" baseline="0" dirty="0" smtClean="0">
                <a:solidFill>
                  <a:schemeClr val="tx1"/>
                </a:solidFill>
                <a:latin typeface="+mn-lt"/>
                <a:ea typeface="+mn-ea"/>
                <a:cs typeface="+mn-cs"/>
              </a:rPr>
              <a:t>below the previous one. In the pop up menu, set Storage to Weak and Name to the</a:t>
            </a:r>
          </a:p>
          <a:p>
            <a:r>
              <a:rPr lang="en-US" sz="1200" b="0" i="0" u="none" strike="noStrike" kern="1200" baseline="0" dirty="0" smtClean="0">
                <a:solidFill>
                  <a:schemeClr val="tx1"/>
                </a:solidFill>
                <a:latin typeface="+mn-lt"/>
                <a:ea typeface="+mn-ea"/>
                <a:cs typeface="+mn-cs"/>
              </a:rPr>
              <a:t>following values:</a:t>
            </a:r>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173970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When finished, the code you added should look like this:</a:t>
            </a:r>
          </a:p>
        </p:txBody>
      </p:sp>
      <p:sp>
        <p:nvSpPr>
          <p:cNvPr id="4" name="Slide Number Placeholder 3"/>
          <p:cNvSpPr>
            <a:spLocks noGrp="1"/>
          </p:cNvSpPr>
          <p:nvPr>
            <p:ph type="sldNum" sz="quarter" idx="10"/>
          </p:nvPr>
        </p:nvSpPr>
        <p:spPr/>
        <p:txBody>
          <a:bodyPr/>
          <a:lstStyle/>
          <a:p>
            <a:fld id="{82869989-EB00-4EE7-BCB5-25BDC5BB29F8}" type="slidenum">
              <a:rPr lang="en-US" smtClean="0"/>
              <a:t>18</a:t>
            </a:fld>
            <a:endParaRPr lang="en-US"/>
          </a:p>
        </p:txBody>
      </p:sp>
    </p:spTree>
    <p:extLst>
      <p:ext uri="{BB962C8B-B14F-4D97-AF65-F5344CB8AC3E}">
        <p14:creationId xmlns:p14="http://schemas.microsoft.com/office/powerpoint/2010/main" val="163199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Project Navigator, select </a:t>
            </a:r>
            <a:r>
              <a:rPr lang="en-US" sz="1200" b="0" i="0" u="none" strike="noStrike" kern="1200" baseline="0" dirty="0" err="1" smtClean="0">
                <a:solidFill>
                  <a:schemeClr val="tx1"/>
                </a:solidFill>
                <a:latin typeface="+mn-lt"/>
                <a:ea typeface="+mn-ea"/>
                <a:cs typeface="+mn-cs"/>
              </a:rPr>
              <a:t>BandsDetailViewController.swift</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15. Find the </a:t>
            </a:r>
            <a:r>
              <a:rPr lang="en-US" sz="1200" b="0" i="0" u="none" strike="noStrike" kern="1200" baseline="0" dirty="0" err="1" smtClean="0">
                <a:solidFill>
                  <a:schemeClr val="tx1"/>
                </a:solidFill>
                <a:latin typeface="+mn-lt"/>
                <a:ea typeface="+mn-ea"/>
                <a:cs typeface="+mn-cs"/>
              </a:rPr>
              <a:t>viewDidLoad</a:t>
            </a:r>
            <a:r>
              <a:rPr lang="en-US" sz="1200" b="0" i="0" u="none" strike="noStrike" kern="1200" baseline="0" dirty="0" smtClean="0">
                <a:solidFill>
                  <a:schemeClr val="tx1"/>
                </a:solidFill>
                <a:latin typeface="+mn-lt"/>
                <a:ea typeface="+mn-ea"/>
                <a:cs typeface="+mn-cs"/>
              </a:rPr>
              <a:t> method around line 24 and add the following bold code:</a:t>
            </a:r>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697638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Inside this method we wrote an </a:t>
            </a:r>
            <a:r>
              <a:rPr lang="en-US" sz="1200" b="1" kern="1200" dirty="0" smtClean="0">
                <a:solidFill>
                  <a:schemeClr val="tx1"/>
                </a:solidFill>
                <a:effectLst/>
                <a:latin typeface="+mn-lt"/>
                <a:ea typeface="+mn-ea"/>
                <a:cs typeface="+mn-cs"/>
              </a:rPr>
              <a:t>if</a:t>
            </a:r>
            <a:r>
              <a:rPr lang="en-US" sz="1200" kern="1200" dirty="0" smtClean="0">
                <a:solidFill>
                  <a:schemeClr val="tx1"/>
                </a:solidFill>
                <a:effectLst/>
                <a:latin typeface="+mn-lt"/>
                <a:ea typeface="+mn-ea"/>
                <a:cs typeface="+mn-cs"/>
              </a:rPr>
              <a:t> statement that checks to see which segue was triggered. </a:t>
            </a:r>
          </a:p>
          <a:p>
            <a:r>
              <a:rPr lang="en-US" sz="1200" kern="1200" dirty="0" smtClean="0">
                <a:solidFill>
                  <a:schemeClr val="tx1"/>
                </a:solidFill>
                <a:effectLst/>
                <a:latin typeface="+mn-lt"/>
                <a:ea typeface="+mn-ea"/>
                <a:cs typeface="+mn-cs"/>
              </a:rPr>
              <a:t>If that </a:t>
            </a:r>
            <a:r>
              <a:rPr lang="en-US" sz="1200" kern="1200" dirty="0" err="1" smtClean="0">
                <a:solidFill>
                  <a:schemeClr val="tx1"/>
                </a:solidFill>
                <a:effectLst/>
                <a:latin typeface="+mn-lt"/>
                <a:ea typeface="+mn-ea"/>
                <a:cs typeface="+mn-cs"/>
              </a:rPr>
              <a:t>segue’s</a:t>
            </a:r>
            <a:r>
              <a:rPr lang="en-US" sz="1200" kern="1200" dirty="0" smtClean="0">
                <a:solidFill>
                  <a:schemeClr val="tx1"/>
                </a:solidFill>
                <a:effectLst/>
                <a:latin typeface="+mn-lt"/>
                <a:ea typeface="+mn-ea"/>
                <a:cs typeface="+mn-cs"/>
              </a:rPr>
              <a:t> identifier is equal to </a:t>
            </a:r>
            <a:r>
              <a:rPr lang="en-US" sz="1200" b="1" kern="1200" dirty="0" err="1" smtClean="0">
                <a:solidFill>
                  <a:schemeClr val="tx1"/>
                </a:solidFill>
                <a:effectLst/>
                <a:latin typeface="+mn-lt"/>
                <a:ea typeface="+mn-ea"/>
                <a:cs typeface="+mn-cs"/>
              </a:rPr>
              <a:t>showDetail</a:t>
            </a:r>
            <a:r>
              <a:rPr lang="en-US" sz="1200" kern="1200" dirty="0" smtClean="0">
                <a:solidFill>
                  <a:schemeClr val="tx1"/>
                </a:solidFill>
                <a:effectLst/>
                <a:latin typeface="+mn-lt"/>
                <a:ea typeface="+mn-ea"/>
                <a:cs typeface="+mn-cs"/>
              </a:rPr>
              <a:t> then the code inside the </a:t>
            </a:r>
            <a:r>
              <a:rPr lang="en-US" sz="1200" b="1" kern="1200" dirty="0" smtClean="0">
                <a:solidFill>
                  <a:schemeClr val="tx1"/>
                </a:solidFill>
                <a:effectLst/>
                <a:latin typeface="+mn-lt"/>
                <a:ea typeface="+mn-ea"/>
                <a:cs typeface="+mn-cs"/>
              </a:rPr>
              <a:t>if</a:t>
            </a:r>
            <a:r>
              <a:rPr lang="en-US" sz="1200" kern="1200" dirty="0" smtClean="0">
                <a:solidFill>
                  <a:schemeClr val="tx1"/>
                </a:solidFill>
                <a:effectLst/>
                <a:latin typeface="+mn-lt"/>
                <a:ea typeface="+mn-ea"/>
                <a:cs typeface="+mn-cs"/>
              </a:rPr>
              <a:t> statement is executed. </a:t>
            </a:r>
          </a:p>
          <a:p>
            <a:r>
              <a:rPr lang="en-US" sz="1200" b="1" kern="1200" dirty="0" err="1" smtClean="0">
                <a:solidFill>
                  <a:schemeClr val="tx1"/>
                </a:solidFill>
                <a:effectLst/>
                <a:latin typeface="+mn-lt"/>
                <a:ea typeface="+mn-ea"/>
                <a:cs typeface="+mn-cs"/>
              </a:rPr>
              <a:t>showDetail</a:t>
            </a:r>
            <a:r>
              <a:rPr lang="en-US" sz="1200" kern="1200" dirty="0" smtClean="0">
                <a:solidFill>
                  <a:schemeClr val="tx1"/>
                </a:solidFill>
                <a:effectLst/>
                <a:latin typeface="+mn-lt"/>
                <a:ea typeface="+mn-ea"/>
                <a:cs typeface="+mn-cs"/>
              </a:rPr>
              <a:t> is the name we’ll assign to our segue </a:t>
            </a:r>
          </a:p>
          <a:p>
            <a:endParaRPr lang="en-US" sz="1200" kern="1200" baseline="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46303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Click the Run button (and click Stop if asked).</a:t>
            </a:r>
          </a:p>
          <a:p>
            <a:r>
              <a:rPr lang="en-US" sz="1200" b="0" i="0" u="none" strike="noStrike" kern="1200" baseline="0" dirty="0" smtClean="0">
                <a:solidFill>
                  <a:schemeClr val="tx1"/>
                </a:solidFill>
                <a:latin typeface="+mn-lt"/>
                <a:ea typeface="+mn-ea"/>
                <a:cs typeface="+mn-cs"/>
              </a:rPr>
              <a:t>17. When the Simulator loads, click on Nicole Atkins.</a:t>
            </a:r>
          </a:p>
          <a:p>
            <a:r>
              <a:rPr lang="en-US" sz="1200" b="0" i="0" u="none" strike="noStrike" kern="1200" baseline="0" dirty="0" smtClean="0">
                <a:solidFill>
                  <a:schemeClr val="tx1"/>
                </a:solidFill>
                <a:latin typeface="+mn-lt"/>
                <a:ea typeface="+mn-ea"/>
                <a:cs typeface="+mn-cs"/>
              </a:rPr>
              <a:t>The detail view will load. It should now be populated with the correct info!</a:t>
            </a:r>
          </a:p>
          <a:p>
            <a:r>
              <a:rPr lang="en-US" sz="1200" b="0" i="0" u="none" strike="noStrike" kern="1200" baseline="0" dirty="0" smtClean="0">
                <a:solidFill>
                  <a:schemeClr val="tx1"/>
                </a:solidFill>
                <a:latin typeface="+mn-lt"/>
                <a:ea typeface="+mn-ea"/>
                <a:cs typeface="+mn-cs"/>
              </a:rPr>
              <a:t>18. Click on the Bands button at the top left to go back to the list of bands.</a:t>
            </a:r>
          </a:p>
          <a:p>
            <a:r>
              <a:rPr lang="en-US" sz="1200" b="0" i="0" u="none" strike="noStrike" kern="1200" baseline="0" dirty="0" smtClean="0">
                <a:solidFill>
                  <a:schemeClr val="tx1"/>
                </a:solidFill>
                <a:latin typeface="+mn-lt"/>
                <a:ea typeface="+mn-ea"/>
                <a:cs typeface="+mn-cs"/>
              </a:rPr>
              <a:t>19. Click on another band to go to the detail view and see it is populated with the</a:t>
            </a:r>
          </a:p>
          <a:p>
            <a:r>
              <a:rPr lang="en-US" sz="1200" b="0" i="0" u="none" strike="noStrike" kern="1200" baseline="0" dirty="0" smtClean="0">
                <a:solidFill>
                  <a:schemeClr val="tx1"/>
                </a:solidFill>
                <a:latin typeface="+mn-lt"/>
                <a:ea typeface="+mn-ea"/>
                <a:cs typeface="+mn-cs"/>
              </a:rPr>
              <a:t>correct info for that band as well.</a:t>
            </a:r>
          </a:p>
          <a:p>
            <a:r>
              <a:rPr lang="en-US" sz="1200" b="1" i="0" u="none" strike="noStrike" kern="1200" baseline="0" dirty="0" smtClean="0">
                <a:solidFill>
                  <a:schemeClr val="tx1"/>
                </a:solidFill>
                <a:latin typeface="+mn-lt"/>
                <a:ea typeface="+mn-ea"/>
                <a:cs typeface="+mn-cs"/>
              </a:rPr>
              <a:t>Notice the description at the bottom gets cut off. There should be two lines of</a:t>
            </a:r>
          </a:p>
          <a:p>
            <a:r>
              <a:rPr lang="en-US" sz="1200" b="1" i="0" u="none" strike="noStrike" kern="1200" baseline="0" dirty="0" smtClean="0">
                <a:solidFill>
                  <a:schemeClr val="tx1"/>
                </a:solidFill>
                <a:latin typeface="+mn-lt"/>
                <a:ea typeface="+mn-ea"/>
                <a:cs typeface="+mn-cs"/>
              </a:rPr>
              <a:t>description. Let’s fix that.</a:t>
            </a:r>
          </a:p>
          <a:p>
            <a:r>
              <a:rPr lang="en-US" sz="1200" b="0" i="0" u="none" strike="noStrike" kern="1200" baseline="0" dirty="0" smtClean="0">
                <a:solidFill>
                  <a:schemeClr val="tx1"/>
                </a:solidFill>
                <a:latin typeface="+mn-lt"/>
                <a:ea typeface="+mn-ea"/>
                <a:cs typeface="+mn-cs"/>
              </a:rPr>
              <a:t>20. Switch back to </a:t>
            </a:r>
            <a:r>
              <a:rPr lang="en-US" sz="1200" b="0" i="0" u="none" strike="noStrike" kern="1200" baseline="0" dirty="0" err="1" smtClean="0">
                <a:solidFill>
                  <a:schemeClr val="tx1"/>
                </a:solidFill>
                <a:latin typeface="+mn-lt"/>
                <a:ea typeface="+mn-ea"/>
                <a:cs typeface="+mn-cs"/>
              </a:rPr>
              <a:t>Xcode</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21. Click the Stop button.</a:t>
            </a:r>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794271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Project Navigator, click on </a:t>
            </a:r>
            <a:r>
              <a:rPr lang="en-US" sz="1200" b="0" i="0" u="none" strike="noStrike" kern="1200" baseline="0" dirty="0" err="1" smtClean="0">
                <a:solidFill>
                  <a:schemeClr val="tx1"/>
                </a:solidFill>
                <a:latin typeface="+mn-lt"/>
                <a:ea typeface="+mn-ea"/>
                <a:cs typeface="+mn-cs"/>
              </a:rPr>
              <a:t>Main.storyboard</a:t>
            </a:r>
            <a:r>
              <a:rPr lang="en-US" sz="1200" b="0" i="0" u="none" strike="noStrike" kern="1200" baseline="0" dirty="0" smtClean="0">
                <a:solidFill>
                  <a:schemeClr val="tx1"/>
                </a:solidFill>
                <a:latin typeface="+mn-lt"/>
                <a:ea typeface="+mn-ea"/>
                <a:cs typeface="+mn-cs"/>
              </a:rPr>
              <a:t> to view it.</a:t>
            </a:r>
          </a:p>
          <a:p>
            <a:r>
              <a:rPr lang="en-US" sz="1200" b="0" i="0" u="none" strike="noStrike" kern="1200" baseline="0" dirty="0" smtClean="0">
                <a:solidFill>
                  <a:schemeClr val="tx1"/>
                </a:solidFill>
                <a:latin typeface="+mn-lt"/>
                <a:ea typeface="+mn-ea"/>
                <a:cs typeface="+mn-cs"/>
              </a:rPr>
              <a:t>(If you don’t see it, click the Project Navigator tab .)</a:t>
            </a:r>
          </a:p>
          <a:p>
            <a:r>
              <a:rPr lang="en-US" sz="1200" b="0" i="0" u="none" strike="noStrike" kern="1200" baseline="0" dirty="0" smtClean="0">
                <a:solidFill>
                  <a:schemeClr val="tx1"/>
                </a:solidFill>
                <a:latin typeface="+mn-lt"/>
                <a:ea typeface="+mn-ea"/>
                <a:cs typeface="+mn-cs"/>
              </a:rPr>
              <a:t>23. Click on the Description label to select it on the view.</a:t>
            </a:r>
          </a:p>
          <a:p>
            <a:r>
              <a:rPr lang="en-US" sz="1200" b="0" i="0" u="none" strike="noStrike" kern="1200" baseline="0" dirty="0" smtClean="0">
                <a:solidFill>
                  <a:schemeClr val="tx1"/>
                </a:solidFill>
                <a:latin typeface="+mn-lt"/>
                <a:ea typeface="+mn-ea"/>
                <a:cs typeface="+mn-cs"/>
              </a:rPr>
              <a:t>24. In the Attributes inspector , set Lines to 2 and hit Return.</a:t>
            </a:r>
          </a:p>
          <a:p>
            <a:r>
              <a:rPr lang="en-US" sz="1200" b="0" i="0" u="none" strike="noStrike" kern="1200" baseline="0" dirty="0" smtClean="0">
                <a:solidFill>
                  <a:schemeClr val="tx1"/>
                </a:solidFill>
                <a:latin typeface="+mn-lt"/>
                <a:ea typeface="+mn-ea"/>
                <a:cs typeface="+mn-cs"/>
              </a:rPr>
              <a:t>NOTE: This specifies the line limit. If the text is longer than the limit, it will be</a:t>
            </a:r>
          </a:p>
          <a:p>
            <a:r>
              <a:rPr lang="en-US" sz="1200" b="0" i="0" u="none" strike="noStrike" kern="1200" baseline="0" dirty="0" smtClean="0">
                <a:solidFill>
                  <a:schemeClr val="tx1"/>
                </a:solidFill>
                <a:latin typeface="+mn-lt"/>
                <a:ea typeface="+mn-ea"/>
                <a:cs typeface="+mn-cs"/>
              </a:rPr>
              <a:t>truncated and an ellipse (…) will be added at the end of the text. Setting the limit to</a:t>
            </a:r>
          </a:p>
          <a:p>
            <a:r>
              <a:rPr lang="en-US" sz="1200" b="0" i="0" u="none" strike="noStrike" kern="1200" baseline="0" dirty="0" smtClean="0">
                <a:solidFill>
                  <a:schemeClr val="tx1"/>
                </a:solidFill>
                <a:latin typeface="+mn-lt"/>
                <a:ea typeface="+mn-ea"/>
                <a:cs typeface="+mn-cs"/>
              </a:rPr>
              <a:t>0 would give you an unlimited number of lines.</a:t>
            </a:r>
          </a:p>
          <a:p>
            <a:r>
              <a:rPr lang="en-US" sz="1200" b="0" i="0" u="none" strike="noStrike" kern="1200" baseline="0" dirty="0" smtClean="0">
                <a:solidFill>
                  <a:schemeClr val="tx1"/>
                </a:solidFill>
                <a:latin typeface="+mn-lt"/>
                <a:ea typeface="+mn-ea"/>
                <a:cs typeface="+mn-cs"/>
              </a:rPr>
              <a:t>25. Click the Run button.</a:t>
            </a:r>
          </a:p>
          <a:p>
            <a:r>
              <a:rPr lang="en-US" sz="1200" b="0" i="0" u="none" strike="noStrike" kern="1200" baseline="0" dirty="0" smtClean="0">
                <a:solidFill>
                  <a:schemeClr val="tx1"/>
                </a:solidFill>
                <a:latin typeface="+mn-lt"/>
                <a:ea typeface="+mn-ea"/>
                <a:cs typeface="+mn-cs"/>
              </a:rPr>
              <a:t>26. Click on any band (except for Nicole Atkins, which only has one line of content) to</a:t>
            </a:r>
          </a:p>
          <a:p>
            <a:r>
              <a:rPr lang="en-US" sz="1200" b="0" i="0" u="none" strike="noStrike" kern="1200" baseline="0" dirty="0" smtClean="0">
                <a:solidFill>
                  <a:schemeClr val="tx1"/>
                </a:solidFill>
                <a:latin typeface="+mn-lt"/>
                <a:ea typeface="+mn-ea"/>
                <a:cs typeface="+mn-cs"/>
              </a:rPr>
              <a:t>switch to the detail view. Notice the full 2-line description is now listed.</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1270497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Project Navigator, click on </a:t>
            </a:r>
            <a:r>
              <a:rPr lang="en-US" sz="1200" b="0" i="0" u="none" strike="noStrike" kern="1200" baseline="0" dirty="0" err="1" smtClean="0">
                <a:solidFill>
                  <a:schemeClr val="tx1"/>
                </a:solidFill>
                <a:latin typeface="+mn-lt"/>
                <a:ea typeface="+mn-ea"/>
                <a:cs typeface="+mn-cs"/>
              </a:rPr>
              <a:t>Main.storyboard</a:t>
            </a:r>
            <a:r>
              <a:rPr lang="en-US" sz="1200" b="0" i="0" u="none" strike="noStrike" kern="1200" baseline="0" dirty="0" smtClean="0">
                <a:solidFill>
                  <a:schemeClr val="tx1"/>
                </a:solidFill>
                <a:latin typeface="+mn-lt"/>
                <a:ea typeface="+mn-ea"/>
                <a:cs typeface="+mn-cs"/>
              </a:rPr>
              <a:t> to view it.</a:t>
            </a:r>
          </a:p>
          <a:p>
            <a:r>
              <a:rPr lang="en-US" sz="1200" b="0" i="0" u="none" strike="noStrike" kern="1200" baseline="0" dirty="0" smtClean="0">
                <a:solidFill>
                  <a:schemeClr val="tx1"/>
                </a:solidFill>
                <a:latin typeface="+mn-lt"/>
                <a:ea typeface="+mn-ea"/>
                <a:cs typeface="+mn-cs"/>
              </a:rPr>
              <a:t>(If you don’t see it, click the Project Navigator tab .)</a:t>
            </a:r>
          </a:p>
          <a:p>
            <a:r>
              <a:rPr lang="en-US" sz="1200" b="0" i="0" u="none" strike="noStrike" kern="1200" baseline="0" dirty="0" smtClean="0">
                <a:solidFill>
                  <a:schemeClr val="tx1"/>
                </a:solidFill>
                <a:latin typeface="+mn-lt"/>
                <a:ea typeface="+mn-ea"/>
                <a:cs typeface="+mn-cs"/>
              </a:rPr>
              <a:t>23. Click on the Description label to select it on the view.</a:t>
            </a:r>
          </a:p>
          <a:p>
            <a:r>
              <a:rPr lang="en-US" sz="1200" b="0" i="0" u="none" strike="noStrike" kern="1200" baseline="0" dirty="0" smtClean="0">
                <a:solidFill>
                  <a:schemeClr val="tx1"/>
                </a:solidFill>
                <a:latin typeface="+mn-lt"/>
                <a:ea typeface="+mn-ea"/>
                <a:cs typeface="+mn-cs"/>
              </a:rPr>
              <a:t>24. In the Attributes inspector , set Lines to 2 and hit Return.</a:t>
            </a:r>
          </a:p>
          <a:p>
            <a:r>
              <a:rPr lang="en-US" sz="1200" b="0" i="0" u="none" strike="noStrike" kern="1200" baseline="0" dirty="0" smtClean="0">
                <a:solidFill>
                  <a:schemeClr val="tx1"/>
                </a:solidFill>
                <a:latin typeface="+mn-lt"/>
                <a:ea typeface="+mn-ea"/>
                <a:cs typeface="+mn-cs"/>
              </a:rPr>
              <a:t>NOTE: This specifies the line limit. If the text is longer than the limit, it will be</a:t>
            </a:r>
          </a:p>
          <a:p>
            <a:r>
              <a:rPr lang="en-US" sz="1200" b="0" i="0" u="none" strike="noStrike" kern="1200" baseline="0" dirty="0" smtClean="0">
                <a:solidFill>
                  <a:schemeClr val="tx1"/>
                </a:solidFill>
                <a:latin typeface="+mn-lt"/>
                <a:ea typeface="+mn-ea"/>
                <a:cs typeface="+mn-cs"/>
              </a:rPr>
              <a:t>truncated and an ellipse (…) will be added at the end of the text. Setting the limit to</a:t>
            </a:r>
          </a:p>
          <a:p>
            <a:r>
              <a:rPr lang="en-US" sz="1200" b="0" i="0" u="none" strike="noStrike" kern="1200" baseline="0" dirty="0" smtClean="0">
                <a:solidFill>
                  <a:schemeClr val="tx1"/>
                </a:solidFill>
                <a:latin typeface="+mn-lt"/>
                <a:ea typeface="+mn-ea"/>
                <a:cs typeface="+mn-cs"/>
              </a:rPr>
              <a:t>0 would give you an unlimited number of lines.</a:t>
            </a:r>
          </a:p>
          <a:p>
            <a:r>
              <a:rPr lang="en-US" sz="1200" b="0" i="0" u="none" strike="noStrike" kern="1200" baseline="0" dirty="0" smtClean="0">
                <a:solidFill>
                  <a:schemeClr val="tx1"/>
                </a:solidFill>
                <a:latin typeface="+mn-lt"/>
                <a:ea typeface="+mn-ea"/>
                <a:cs typeface="+mn-cs"/>
              </a:rPr>
              <a:t>25. Click the Run button.</a:t>
            </a:r>
          </a:p>
          <a:p>
            <a:r>
              <a:rPr lang="en-US" sz="1200" b="0" i="0" u="none" strike="noStrike" kern="1200" baseline="0" dirty="0" smtClean="0">
                <a:solidFill>
                  <a:schemeClr val="tx1"/>
                </a:solidFill>
                <a:latin typeface="+mn-lt"/>
                <a:ea typeface="+mn-ea"/>
                <a:cs typeface="+mn-cs"/>
              </a:rPr>
              <a:t>26. Click on any band (except for Nicole Atkins, which only has one line of content) to</a:t>
            </a:r>
          </a:p>
          <a:p>
            <a:r>
              <a:rPr lang="en-US" sz="1200" b="0" i="0" u="none" strike="noStrike" kern="1200" baseline="0" dirty="0" smtClean="0">
                <a:solidFill>
                  <a:schemeClr val="tx1"/>
                </a:solidFill>
                <a:latin typeface="+mn-lt"/>
                <a:ea typeface="+mn-ea"/>
                <a:cs typeface="+mn-cs"/>
              </a:rPr>
              <a:t>switch to the detail view. Notice the full 2-line description is now listed.</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1967380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this exercise, we’ll add a tab bar at the bottom of our Jive Factory app. The first</a:t>
            </a:r>
          </a:p>
          <a:p>
            <a:r>
              <a:rPr lang="en-US" sz="1200" b="0" i="0" u="none" strike="noStrike" kern="1200" baseline="0" dirty="0" smtClean="0">
                <a:solidFill>
                  <a:schemeClr val="tx1"/>
                </a:solidFill>
                <a:latin typeface="+mn-lt"/>
                <a:ea typeface="+mn-ea"/>
                <a:cs typeface="+mn-cs"/>
              </a:rPr>
              <a:t>tab will have the list of upcoming shows. The second tab will have a map with the</a:t>
            </a:r>
          </a:p>
          <a:p>
            <a:r>
              <a:rPr lang="en-US" sz="1200" b="0" i="0" u="none" strike="noStrike" kern="1200" baseline="0" dirty="0" smtClean="0">
                <a:solidFill>
                  <a:schemeClr val="tx1"/>
                </a:solidFill>
                <a:latin typeface="+mn-lt"/>
                <a:ea typeface="+mn-ea"/>
                <a:cs typeface="+mn-cs"/>
              </a:rPr>
              <a:t>location of the Jive Factory.</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94160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Project Navigator, click on </a:t>
            </a:r>
            <a:r>
              <a:rPr lang="en-US" sz="1200" b="0" i="0" u="none" strike="noStrike" kern="1200" baseline="0" dirty="0" err="1" smtClean="0">
                <a:solidFill>
                  <a:schemeClr val="tx1"/>
                </a:solidFill>
                <a:latin typeface="+mn-lt"/>
                <a:ea typeface="+mn-ea"/>
                <a:cs typeface="+mn-cs"/>
              </a:rPr>
              <a:t>Main.storyboard</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2. If the Document Outline is open, click Hide Document Outline .</a:t>
            </a:r>
          </a:p>
          <a:p>
            <a:r>
              <a:rPr lang="en-US" sz="1200" b="0" i="0" u="none" strike="noStrike" kern="1200" baseline="0" dirty="0" smtClean="0">
                <a:solidFill>
                  <a:schemeClr val="tx1"/>
                </a:solidFill>
                <a:latin typeface="+mn-lt"/>
                <a:ea typeface="+mn-ea"/>
                <a:cs typeface="+mn-cs"/>
              </a:rPr>
              <a:t>3. We’re going to drag out a large object, so let’s zoom out a bit. Ctrl–click or Right–</a:t>
            </a:r>
          </a:p>
          <a:p>
            <a:r>
              <a:rPr lang="en-US" sz="1200" b="0" i="0" u="none" strike="noStrike" kern="1200" baseline="0" dirty="0" smtClean="0">
                <a:solidFill>
                  <a:schemeClr val="tx1"/>
                </a:solidFill>
                <a:latin typeface="+mn-lt"/>
                <a:ea typeface="+mn-ea"/>
                <a:cs typeface="+mn-cs"/>
              </a:rPr>
              <a:t>click on a blank area of the Editor. In the menu, choose Zoom to 50%.</a:t>
            </a:r>
          </a:p>
          <a:p>
            <a:r>
              <a:rPr lang="en-US" sz="1200" b="0" i="0" u="none" strike="noStrike" kern="1200" baseline="0" dirty="0" smtClean="0">
                <a:solidFill>
                  <a:schemeClr val="tx1"/>
                </a:solidFill>
                <a:latin typeface="+mn-lt"/>
                <a:ea typeface="+mn-ea"/>
                <a:cs typeface="+mn-cs"/>
              </a:rPr>
              <a:t>4. In the search bar at the bottom of the Object library , type: tab bar</a:t>
            </a:r>
          </a:p>
          <a:p>
            <a:r>
              <a:rPr lang="en-US" sz="1200" b="0" i="0" u="none" strike="noStrike" kern="1200" baseline="0" dirty="0" smtClean="0">
                <a:solidFill>
                  <a:schemeClr val="tx1"/>
                </a:solidFill>
                <a:latin typeface="+mn-lt"/>
                <a:ea typeface="+mn-ea"/>
                <a:cs typeface="+mn-cs"/>
              </a:rPr>
              <a:t>5. Drag a Tab Bar Controller from the Object library onto the Editor area, to the left of</a:t>
            </a:r>
          </a:p>
          <a:p>
            <a:r>
              <a:rPr lang="en-US" sz="1200" b="0" i="0" u="none" strike="noStrike" kern="1200" baseline="0" dirty="0" smtClean="0">
                <a:solidFill>
                  <a:schemeClr val="tx1"/>
                </a:solidFill>
                <a:latin typeface="+mn-lt"/>
                <a:ea typeface="+mn-ea"/>
                <a:cs typeface="+mn-cs"/>
              </a:rPr>
              <a:t>the current controllers. (Don’t worry about the specific position, we’ll adjust</a:t>
            </a:r>
          </a:p>
          <a:p>
            <a:r>
              <a:rPr lang="en-US" sz="1200" b="0" i="0" u="none" strike="noStrike" kern="1200" baseline="0" dirty="0" smtClean="0">
                <a:solidFill>
                  <a:schemeClr val="tx1"/>
                </a:solidFill>
                <a:latin typeface="+mn-lt"/>
                <a:ea typeface="+mn-ea"/>
                <a:cs typeface="+mn-cs"/>
              </a:rPr>
              <a:t>it shortly.)</a:t>
            </a:r>
          </a:p>
          <a:p>
            <a:r>
              <a:rPr lang="en-US" sz="1200" b="0" i="0" u="none" strike="noStrike" kern="1200" baseline="0" dirty="0" smtClean="0">
                <a:solidFill>
                  <a:schemeClr val="tx1"/>
                </a:solidFill>
                <a:latin typeface="+mn-lt"/>
                <a:ea typeface="+mn-ea"/>
                <a:cs typeface="+mn-cs"/>
              </a:rPr>
              <a:t>6. If the Document Outline popped open again, click Hide Document Outline .</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13424884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Notice Tab Bar Controller comes with the main controller (on the left) plus two view</a:t>
            </a:r>
          </a:p>
          <a:p>
            <a:r>
              <a:rPr lang="en-US" sz="1200" b="0" i="0" u="none" strike="noStrike" kern="1200" baseline="0" dirty="0" smtClean="0">
                <a:solidFill>
                  <a:schemeClr val="tx1"/>
                </a:solidFill>
                <a:latin typeface="+mn-lt"/>
                <a:ea typeface="+mn-ea"/>
                <a:cs typeface="+mn-cs"/>
              </a:rPr>
              <a:t>controllers (stacked on top of each other on the right) that are associated with two</a:t>
            </a:r>
          </a:p>
          <a:p>
            <a:r>
              <a:rPr lang="en-US" sz="1200" b="0" i="0" u="none" strike="noStrike" kern="1200" baseline="0" dirty="0" smtClean="0">
                <a:solidFill>
                  <a:schemeClr val="tx1"/>
                </a:solidFill>
                <a:latin typeface="+mn-lt"/>
                <a:ea typeface="+mn-ea"/>
                <a:cs typeface="+mn-cs"/>
              </a:rPr>
              <a:t>tabs called Item 1 and Item 2.</a:t>
            </a:r>
          </a:p>
          <a:p>
            <a:r>
              <a:rPr lang="en-US" sz="1200" b="0" i="0" u="none" strike="noStrike" kern="1200" baseline="0" dirty="0" smtClean="0">
                <a:solidFill>
                  <a:schemeClr val="tx1"/>
                </a:solidFill>
                <a:latin typeface="+mn-lt"/>
                <a:ea typeface="+mn-ea"/>
                <a:cs typeface="+mn-cs"/>
              </a:rPr>
              <a:t>We want the Item 1 tab to be associated with our featured band listings, rather than</a:t>
            </a:r>
          </a:p>
          <a:p>
            <a:r>
              <a:rPr lang="en-US" sz="1200" b="0" i="0" u="none" strike="noStrike" kern="1200" baseline="0" dirty="0" smtClean="0">
                <a:solidFill>
                  <a:schemeClr val="tx1"/>
                </a:solidFill>
                <a:latin typeface="+mn-lt"/>
                <a:ea typeface="+mn-ea"/>
                <a:cs typeface="+mn-cs"/>
              </a:rPr>
              <a:t>using the default provided controller.</a:t>
            </a:r>
          </a:p>
          <a:p>
            <a:r>
              <a:rPr lang="en-US" sz="1200" b="0" i="0" u="none" strike="noStrike" kern="1200" baseline="0" dirty="0" smtClean="0">
                <a:solidFill>
                  <a:schemeClr val="tx1"/>
                </a:solidFill>
                <a:latin typeface="+mn-lt"/>
                <a:ea typeface="+mn-ea"/>
                <a:cs typeface="+mn-cs"/>
              </a:rPr>
              <a:t>9. In the Editor, click anywhere on the white background (outside the controller) to</a:t>
            </a:r>
          </a:p>
          <a:p>
            <a:r>
              <a:rPr lang="en-US" sz="1200" b="0" i="0" u="none" strike="noStrike" kern="1200" baseline="0" dirty="0" smtClean="0">
                <a:solidFill>
                  <a:schemeClr val="tx1"/>
                </a:solidFill>
                <a:latin typeface="+mn-lt"/>
                <a:ea typeface="+mn-ea"/>
                <a:cs typeface="+mn-cs"/>
              </a:rPr>
              <a:t>deselect the Tab Bar Controller.</a:t>
            </a:r>
          </a:p>
          <a:p>
            <a:r>
              <a:rPr lang="en-US" sz="1200" b="0" i="0" u="none" strike="noStrike" kern="1200" baseline="0" dirty="0" smtClean="0">
                <a:solidFill>
                  <a:schemeClr val="tx1"/>
                </a:solidFill>
                <a:latin typeface="+mn-lt"/>
                <a:ea typeface="+mn-ea"/>
                <a:cs typeface="+mn-cs"/>
              </a:rPr>
              <a:t>10. Click on the top of the Item 1 view controller (the top controller on the right of the</a:t>
            </a:r>
          </a:p>
          <a:p>
            <a:r>
              <a:rPr lang="en-US" sz="1200" b="0" i="0" u="none" strike="noStrike" kern="1200" baseline="0" dirty="0" smtClean="0">
                <a:solidFill>
                  <a:schemeClr val="tx1"/>
                </a:solidFill>
                <a:latin typeface="+mn-lt"/>
                <a:ea typeface="+mn-ea"/>
                <a:cs typeface="+mn-cs"/>
              </a:rPr>
              <a:t>new group you just pulled out) so that it is selected and outlined in blue.</a:t>
            </a:r>
          </a:p>
          <a:p>
            <a:r>
              <a:rPr lang="en-US" sz="1200" b="0" i="0" u="none" strike="noStrike" kern="1200" baseline="0" dirty="0" smtClean="0">
                <a:solidFill>
                  <a:schemeClr val="tx1"/>
                </a:solidFill>
                <a:latin typeface="+mn-lt"/>
                <a:ea typeface="+mn-ea"/>
                <a:cs typeface="+mn-cs"/>
              </a:rPr>
              <a:t>11. Hit Delete.</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25</a:t>
            </a:fld>
            <a:endParaRPr lang="en-US"/>
          </a:p>
        </p:txBody>
      </p:sp>
    </p:spTree>
    <p:extLst>
      <p:ext uri="{BB962C8B-B14F-4D97-AF65-F5344CB8AC3E}">
        <p14:creationId xmlns:p14="http://schemas.microsoft.com/office/powerpoint/2010/main" val="69376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Click on the Tab Bar Controller so it’s outlined in blue.</a:t>
            </a:r>
          </a:p>
          <a:p>
            <a:r>
              <a:rPr lang="en-US" sz="1200" b="0" i="0" u="none" strike="noStrike" kern="1200" baseline="0" dirty="0" smtClean="0">
                <a:solidFill>
                  <a:schemeClr val="tx1"/>
                </a:solidFill>
                <a:latin typeface="+mn-lt"/>
                <a:ea typeface="+mn-ea"/>
                <a:cs typeface="+mn-cs"/>
              </a:rPr>
              <a:t>13. Keep the Tab Bar Controller selected, but make sure you can also see the</a:t>
            </a:r>
          </a:p>
          <a:p>
            <a:r>
              <a:rPr lang="en-US" sz="1200" b="0" i="0" u="none" strike="noStrike" kern="1200" baseline="0" dirty="0" smtClean="0">
                <a:solidFill>
                  <a:schemeClr val="tx1"/>
                </a:solidFill>
                <a:latin typeface="+mn-lt"/>
                <a:ea typeface="+mn-ea"/>
                <a:cs typeface="+mn-cs"/>
              </a:rPr>
              <a:t>Navigation Controller (the leftmost of our first three controllers).</a:t>
            </a:r>
          </a:p>
          <a:p>
            <a:r>
              <a:rPr lang="en-US" sz="1200" b="0" i="0" u="none" strike="noStrike" kern="1200" baseline="0" dirty="0" smtClean="0">
                <a:solidFill>
                  <a:schemeClr val="tx1"/>
                </a:solidFill>
                <a:latin typeface="+mn-lt"/>
                <a:ea typeface="+mn-ea"/>
                <a:cs typeface="+mn-cs"/>
              </a:rPr>
              <a:t>14. In the Utilities area on the right, click on the Connections inspector tab .</a:t>
            </a:r>
          </a:p>
          <a:p>
            <a:r>
              <a:rPr lang="en-US" sz="1200" b="0" i="0" u="none" strike="noStrike" kern="1200" baseline="0" dirty="0" smtClean="0">
                <a:solidFill>
                  <a:schemeClr val="tx1"/>
                </a:solidFill>
                <a:latin typeface="+mn-lt"/>
                <a:ea typeface="+mn-ea"/>
                <a:cs typeface="+mn-cs"/>
              </a:rPr>
              <a:t>15. Under Triggered Segues, to the right of view controllers, hover over Item 2 and click</a:t>
            </a:r>
          </a:p>
          <a:p>
            <a:r>
              <a:rPr lang="en-US" sz="1200" b="0" i="0" u="none" strike="noStrike" kern="1200" baseline="0" dirty="0" smtClean="0">
                <a:solidFill>
                  <a:schemeClr val="tx1"/>
                </a:solidFill>
                <a:latin typeface="+mn-lt"/>
                <a:ea typeface="+mn-ea"/>
                <a:cs typeface="+mn-cs"/>
              </a:rPr>
              <a:t>the x to delete it as shown below.</a:t>
            </a:r>
          </a:p>
          <a:p>
            <a:r>
              <a:rPr lang="en-US" sz="1200" b="0" i="0" u="none" strike="noStrike" kern="1200" baseline="0" dirty="0" smtClean="0">
                <a:solidFill>
                  <a:schemeClr val="tx1"/>
                </a:solidFill>
                <a:latin typeface="+mn-lt"/>
                <a:ea typeface="+mn-ea"/>
                <a:cs typeface="+mn-cs"/>
              </a:rPr>
              <a:t>There should now be nothing connected to view controllers under Triggered Segues.</a:t>
            </a:r>
          </a:p>
          <a:p>
            <a:r>
              <a:rPr lang="en-US" sz="1200" b="0" i="0" u="none" strike="noStrike" kern="1200" baseline="0" dirty="0" smtClean="0">
                <a:solidFill>
                  <a:schemeClr val="tx1"/>
                </a:solidFill>
                <a:latin typeface="+mn-lt"/>
                <a:ea typeface="+mn-ea"/>
                <a:cs typeface="+mn-cs"/>
              </a:rPr>
              <a:t>16. With the Tab Bar Controller still selected, under Triggered Segues, hover over the</a:t>
            </a:r>
          </a:p>
          <a:p>
            <a:r>
              <a:rPr lang="en-US" sz="1200" b="0" i="0" u="none" strike="noStrike" kern="1200" baseline="0" dirty="0" smtClean="0">
                <a:solidFill>
                  <a:schemeClr val="tx1"/>
                </a:solidFill>
                <a:latin typeface="+mn-lt"/>
                <a:ea typeface="+mn-ea"/>
                <a:cs typeface="+mn-cs"/>
              </a:rPr>
              <a:t>circle to the far right of view controllers. A + sign will appear in the circle.</a:t>
            </a:r>
          </a:p>
          <a:p>
            <a:r>
              <a:rPr lang="en-US" sz="1200" b="0" i="0" u="none" strike="noStrike" kern="1200" baseline="0" dirty="0" smtClean="0">
                <a:solidFill>
                  <a:schemeClr val="tx1"/>
                </a:solidFill>
                <a:latin typeface="+mn-lt"/>
                <a:ea typeface="+mn-ea"/>
                <a:cs typeface="+mn-cs"/>
              </a:rPr>
              <a:t>17. Hold Ctrl and drag from the + to the Navigation Controller in the Editor area,</a:t>
            </a:r>
          </a:p>
          <a:p>
            <a:r>
              <a:rPr lang="en-US" sz="1200" b="0" i="0" u="none" strike="noStrike" kern="1200" baseline="0" dirty="0" smtClean="0">
                <a:solidFill>
                  <a:schemeClr val="tx1"/>
                </a:solidFill>
                <a:latin typeface="+mn-lt"/>
                <a:ea typeface="+mn-ea"/>
                <a:cs typeface="+mn-cs"/>
              </a:rPr>
              <a:t>then release.</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1832902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also need to link it to Item 2. Hover over the circle to the far right of Item.</a:t>
            </a:r>
          </a:p>
          <a:p>
            <a:r>
              <a:rPr lang="en-US" sz="1200" b="0" i="0" u="none" strike="noStrike" kern="1200" baseline="0" dirty="0" smtClean="0">
                <a:solidFill>
                  <a:schemeClr val="tx1"/>
                </a:solidFill>
                <a:latin typeface="+mn-lt"/>
                <a:ea typeface="+mn-ea"/>
                <a:cs typeface="+mn-cs"/>
              </a:rPr>
              <a:t>19. Hold Ctrl, drag from the + and release over the Item 2 controller in the Editor area.</a:t>
            </a:r>
          </a:p>
          <a:p>
            <a:r>
              <a:rPr lang="en-US" sz="1200" b="0" i="0" u="none" strike="noStrike" kern="1200" baseline="0" dirty="0" smtClean="0">
                <a:solidFill>
                  <a:schemeClr val="tx1"/>
                </a:solidFill>
                <a:latin typeface="+mn-lt"/>
                <a:ea typeface="+mn-ea"/>
                <a:cs typeface="+mn-cs"/>
              </a:rPr>
              <a:t>20. The two controllers should now have segues from the Tab Bar Controller as</a:t>
            </a:r>
          </a:p>
          <a:p>
            <a:r>
              <a:rPr lang="en-US" sz="1200" b="0" i="0" u="none" strike="noStrike" kern="1200" baseline="0" dirty="0" smtClean="0">
                <a:solidFill>
                  <a:schemeClr val="tx1"/>
                </a:solidFill>
                <a:latin typeface="+mn-lt"/>
                <a:ea typeface="+mn-ea"/>
                <a:cs typeface="+mn-cs"/>
              </a:rPr>
              <a:t>shown below:</a:t>
            </a:r>
          </a:p>
          <a:p>
            <a:r>
              <a:rPr lang="en-US" sz="1200" b="0" i="0" u="none" strike="noStrike" kern="1200" baseline="0" dirty="0" smtClean="0">
                <a:solidFill>
                  <a:schemeClr val="tx1"/>
                </a:solidFill>
                <a:latin typeface="+mn-lt"/>
                <a:ea typeface="+mn-ea"/>
                <a:cs typeface="+mn-cs"/>
              </a:rPr>
              <a:t>21. Let’s tidy up our work area. Arrange the controllers in the Editor as shown below:</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27</a:t>
            </a:fld>
            <a:endParaRPr lang="en-US"/>
          </a:p>
        </p:txBody>
      </p:sp>
    </p:spTree>
    <p:extLst>
      <p:ext uri="{BB962C8B-B14F-4D97-AF65-F5344CB8AC3E}">
        <p14:creationId xmlns:p14="http://schemas.microsoft.com/office/powerpoint/2010/main" val="26739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can have different images for each tab bar item. At the bottom of the</a:t>
            </a:r>
          </a:p>
          <a:p>
            <a:r>
              <a:rPr lang="en-US" sz="1200" b="0" i="0" u="none" strike="noStrike" kern="1200" baseline="0" dirty="0" smtClean="0">
                <a:solidFill>
                  <a:schemeClr val="tx1"/>
                </a:solidFill>
                <a:latin typeface="+mn-lt"/>
                <a:ea typeface="+mn-ea"/>
                <a:cs typeface="+mn-cs"/>
              </a:rPr>
              <a:t>Navigation Controller click on the gray box that says Item below it to select it.</a:t>
            </a:r>
          </a:p>
          <a:p>
            <a:r>
              <a:rPr lang="en-US" sz="1200" b="0" i="0" u="none" strike="noStrike" kern="1200" baseline="0" dirty="0" smtClean="0">
                <a:solidFill>
                  <a:schemeClr val="tx1"/>
                </a:solidFill>
                <a:latin typeface="+mn-lt"/>
                <a:ea typeface="+mn-ea"/>
                <a:cs typeface="+mn-cs"/>
              </a:rPr>
              <a:t>In the Attributes inspector , from the System Item menu, choose Featured.</a:t>
            </a:r>
          </a:p>
          <a:p>
            <a:r>
              <a:rPr lang="en-US" sz="1200" b="0" i="0" u="none" strike="noStrike" kern="1200" baseline="0" dirty="0" smtClean="0">
                <a:solidFill>
                  <a:schemeClr val="tx1"/>
                </a:solidFill>
                <a:latin typeface="+mn-lt"/>
                <a:ea typeface="+mn-ea"/>
                <a:cs typeface="+mn-cs"/>
              </a:rPr>
              <a:t>25. Notice a Featured icon now appears at the bottom of the Navigation Controller:</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193993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Later, we’ll be creating a location map. There isn’t a default map icon, but we can</a:t>
            </a:r>
          </a:p>
          <a:p>
            <a:r>
              <a:rPr lang="en-US" sz="1200" b="0" i="0" u="none" strike="noStrike" kern="1200" baseline="0" dirty="0" smtClean="0">
                <a:solidFill>
                  <a:schemeClr val="tx1"/>
                </a:solidFill>
                <a:latin typeface="+mn-lt"/>
                <a:ea typeface="+mn-ea"/>
                <a:cs typeface="+mn-cs"/>
              </a:rPr>
              <a:t>add our own custom icon.</a:t>
            </a:r>
          </a:p>
          <a:p>
            <a:r>
              <a:rPr lang="en-US" sz="1200" b="0" i="0" u="none" strike="noStrike" kern="1200" baseline="0" dirty="0" smtClean="0">
                <a:solidFill>
                  <a:schemeClr val="tx1"/>
                </a:solidFill>
                <a:latin typeface="+mn-lt"/>
                <a:ea typeface="+mn-ea"/>
                <a:cs typeface="+mn-cs"/>
              </a:rPr>
              <a:t>Go to File &gt; Add Files to “Jive Factory”.</a:t>
            </a:r>
          </a:p>
          <a:p>
            <a:r>
              <a:rPr lang="en-US" sz="1200" b="0" i="0" u="none" strike="noStrike" kern="1200" baseline="0" dirty="0" smtClean="0">
                <a:solidFill>
                  <a:schemeClr val="tx1"/>
                </a:solidFill>
                <a:latin typeface="+mn-lt"/>
                <a:ea typeface="+mn-ea"/>
                <a:cs typeface="+mn-cs"/>
              </a:rPr>
              <a:t>3. Navigate to Desktop &gt; Class Files &gt; </a:t>
            </a:r>
            <a:r>
              <a:rPr lang="en-US" sz="1200" b="0" i="0" u="none" strike="noStrike" kern="1200" baseline="0" dirty="0" err="1" smtClean="0">
                <a:solidFill>
                  <a:schemeClr val="tx1"/>
                </a:solidFill>
                <a:latin typeface="+mn-lt"/>
                <a:ea typeface="+mn-ea"/>
                <a:cs typeface="+mn-cs"/>
              </a:rPr>
              <a:t>yourname</a:t>
            </a:r>
            <a:r>
              <a:rPr lang="en-US" sz="1200" b="0" i="0" u="none" strike="noStrike" kern="1200" baseline="0" dirty="0" smtClean="0">
                <a:solidFill>
                  <a:schemeClr val="tx1"/>
                </a:solidFill>
                <a:latin typeface="+mn-lt"/>
                <a:ea typeface="+mn-ea"/>
                <a:cs typeface="+mn-cs"/>
              </a:rPr>
              <a:t>-iOS Dev Level 2 Class &gt; Icons.</a:t>
            </a:r>
          </a:p>
          <a:p>
            <a:r>
              <a:rPr lang="en-US" sz="1200" b="0" i="0" u="none" strike="noStrike" kern="1200" baseline="0" dirty="0" smtClean="0">
                <a:solidFill>
                  <a:schemeClr val="tx1"/>
                </a:solidFill>
                <a:latin typeface="+mn-lt"/>
                <a:ea typeface="+mn-ea"/>
                <a:cs typeface="+mn-cs"/>
              </a:rPr>
              <a:t>4. Hit </a:t>
            </a:r>
            <a:r>
              <a:rPr lang="en-US" sz="1200" b="0" i="0" u="none" strike="noStrike" kern="1200" baseline="0" dirty="0" err="1" smtClean="0">
                <a:solidFill>
                  <a:schemeClr val="tx1"/>
                </a:solidFill>
                <a:latin typeface="+mn-lt"/>
                <a:ea typeface="+mn-ea"/>
                <a:cs typeface="+mn-cs"/>
              </a:rPr>
              <a:t>Cmd</a:t>
            </a:r>
            <a:r>
              <a:rPr lang="en-US" sz="1200" b="0" i="0" u="none" strike="noStrike" kern="1200" baseline="0" dirty="0" smtClean="0">
                <a:solidFill>
                  <a:schemeClr val="tx1"/>
                </a:solidFill>
                <a:latin typeface="+mn-lt"/>
                <a:ea typeface="+mn-ea"/>
                <a:cs typeface="+mn-cs"/>
              </a:rPr>
              <a:t>–A to select all the images in that folder.</a:t>
            </a:r>
          </a:p>
          <a:p>
            <a:r>
              <a:rPr lang="en-US" sz="1200" b="0" i="0" u="none" strike="noStrike" kern="1200" baseline="0" dirty="0" smtClean="0">
                <a:solidFill>
                  <a:schemeClr val="tx1"/>
                </a:solidFill>
                <a:latin typeface="+mn-lt"/>
                <a:ea typeface="+mn-ea"/>
                <a:cs typeface="+mn-cs"/>
              </a:rPr>
              <a:t>5. At the bottom of the window, click Options, then set the following:</a:t>
            </a:r>
          </a:p>
          <a:p>
            <a:r>
              <a:rPr lang="en-US" sz="1200" b="0" i="0" u="none" strike="noStrike" kern="1200" baseline="0" dirty="0" smtClean="0">
                <a:solidFill>
                  <a:schemeClr val="tx1"/>
                </a:solidFill>
                <a:latin typeface="+mn-lt"/>
                <a:ea typeface="+mn-ea"/>
                <a:cs typeface="+mn-cs"/>
              </a:rPr>
              <a:t>• Destination: Check on Copy items if needed.</a:t>
            </a:r>
          </a:p>
          <a:p>
            <a:r>
              <a:rPr lang="en-US" sz="1200" b="0" i="0" u="none" strike="noStrike" kern="1200" baseline="0" dirty="0" smtClean="0">
                <a:solidFill>
                  <a:schemeClr val="tx1"/>
                </a:solidFill>
                <a:latin typeface="+mn-lt"/>
                <a:ea typeface="+mn-ea"/>
                <a:cs typeface="+mn-cs"/>
              </a:rPr>
              <a:t>• Added folders: No folders are being added, so leave as is.</a:t>
            </a:r>
          </a:p>
          <a:p>
            <a:r>
              <a:rPr lang="en-US" sz="1200" b="0" i="0" u="none" strike="noStrike" kern="1200" baseline="0" dirty="0" smtClean="0">
                <a:solidFill>
                  <a:schemeClr val="tx1"/>
                </a:solidFill>
                <a:latin typeface="+mn-lt"/>
                <a:ea typeface="+mn-ea"/>
                <a:cs typeface="+mn-cs"/>
              </a:rPr>
              <a:t>• Add to targets: Check on Jive Factory.</a:t>
            </a:r>
          </a:p>
          <a:p>
            <a:r>
              <a:rPr lang="en-US" sz="1200" b="0" i="0" u="none" strike="noStrike" kern="1200" baseline="0" dirty="0" smtClean="0">
                <a:solidFill>
                  <a:schemeClr val="tx1"/>
                </a:solidFill>
                <a:latin typeface="+mn-lt"/>
                <a:ea typeface="+mn-ea"/>
                <a:cs typeface="+mn-cs"/>
              </a:rPr>
              <a:t>6. Click Add.</a:t>
            </a:r>
          </a:p>
          <a:p>
            <a:r>
              <a:rPr lang="en-US" sz="1200" b="0" i="0" u="none" strike="noStrike" kern="1200" baseline="0" dirty="0" smtClean="0">
                <a:solidFill>
                  <a:schemeClr val="tx1"/>
                </a:solidFill>
                <a:latin typeface="+mn-lt"/>
                <a:ea typeface="+mn-ea"/>
                <a:cs typeface="+mn-cs"/>
              </a:rPr>
              <a:t>7. In the Project Navigator, the files have been added to the Images folder.</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1510519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Inside the first if statement is another if statement which asks the current table view for the index path of the row that was selected. </a:t>
            </a:r>
          </a:p>
          <a:p>
            <a:r>
              <a:rPr lang="en-US" sz="1200" kern="1200" dirty="0" smtClean="0">
                <a:solidFill>
                  <a:schemeClr val="tx1"/>
                </a:solidFill>
                <a:effectLst/>
                <a:latin typeface="+mn-lt"/>
                <a:ea typeface="+mn-ea"/>
                <a:cs typeface="+mn-cs"/>
              </a:rPr>
              <a:t>The index path is how we know which row was tapped. This will help us set the correct info for each band later.</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1817845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Project Navigator, the files have been added to the Images folder.</a:t>
            </a:r>
          </a:p>
          <a:p>
            <a:r>
              <a:rPr lang="en-US" sz="1200" b="0" i="0" u="none" strike="noStrike" kern="1200" baseline="0" dirty="0" smtClean="0">
                <a:solidFill>
                  <a:schemeClr val="tx1"/>
                </a:solidFill>
                <a:latin typeface="+mn-lt"/>
                <a:ea typeface="+mn-ea"/>
                <a:cs typeface="+mn-cs"/>
              </a:rPr>
              <a:t>8. In the Project Navigator, click on </a:t>
            </a:r>
            <a:r>
              <a:rPr lang="en-US" sz="1200" b="0" i="0" u="none" strike="noStrike" kern="1200" baseline="0" dirty="0" err="1" smtClean="0">
                <a:solidFill>
                  <a:schemeClr val="tx1"/>
                </a:solidFill>
                <a:latin typeface="+mn-lt"/>
                <a:ea typeface="+mn-ea"/>
                <a:cs typeface="+mn-cs"/>
              </a:rPr>
              <a:t>Main.storyboard</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9. In the Object library , find Tab Bar Item and drag it onto the Item 2 controller in</a:t>
            </a:r>
          </a:p>
          <a:p>
            <a:r>
              <a:rPr lang="en-US" sz="1200" b="0" i="0" u="none" strike="noStrike" kern="1200" baseline="0" dirty="0" smtClean="0">
                <a:solidFill>
                  <a:schemeClr val="tx1"/>
                </a:solidFill>
                <a:latin typeface="+mn-lt"/>
                <a:ea typeface="+mn-ea"/>
                <a:cs typeface="+mn-cs"/>
              </a:rPr>
              <a:t>the Editor.</a:t>
            </a:r>
          </a:p>
          <a:p>
            <a:r>
              <a:rPr lang="en-US" sz="1200" b="0" i="0" u="none" strike="noStrike" kern="1200" baseline="0" dirty="0" smtClean="0">
                <a:solidFill>
                  <a:schemeClr val="tx1"/>
                </a:solidFill>
                <a:latin typeface="+mn-lt"/>
                <a:ea typeface="+mn-ea"/>
                <a:cs typeface="+mn-cs"/>
              </a:rPr>
              <a:t>10. The new Tab Bar Item should be selected (the gray box at the bottom of the</a:t>
            </a:r>
          </a:p>
          <a:p>
            <a:r>
              <a:rPr lang="en-US" sz="1200" b="0" i="0" u="none" strike="noStrike" kern="1200" baseline="0" dirty="0" smtClean="0">
                <a:solidFill>
                  <a:schemeClr val="tx1"/>
                </a:solidFill>
                <a:latin typeface="+mn-lt"/>
                <a:ea typeface="+mn-ea"/>
                <a:cs typeface="+mn-cs"/>
              </a:rPr>
              <a:t>controller will be gray-blue). If not, click on it to select it.</a:t>
            </a:r>
          </a:p>
          <a:p>
            <a:r>
              <a:rPr lang="en-US" sz="1200" b="0" i="0" u="none" strike="noStrike" kern="1200" baseline="0" dirty="0" smtClean="0">
                <a:solidFill>
                  <a:schemeClr val="tx1"/>
                </a:solidFill>
                <a:latin typeface="+mn-lt"/>
                <a:ea typeface="+mn-ea"/>
                <a:cs typeface="+mn-cs"/>
              </a:rPr>
              <a:t>11. In the Attributes inspector under Bar Item set the following:</a:t>
            </a:r>
          </a:p>
          <a:p>
            <a:r>
              <a:rPr lang="en-US" sz="1200" b="0" i="0" u="none" strike="noStrike" kern="1200" baseline="0" dirty="0" smtClean="0">
                <a:solidFill>
                  <a:schemeClr val="tx1"/>
                </a:solidFill>
                <a:latin typeface="+mn-lt"/>
                <a:ea typeface="+mn-ea"/>
                <a:cs typeface="+mn-cs"/>
              </a:rPr>
              <a:t>• Next to Title delete any existing text, type Map and hit Return.</a:t>
            </a:r>
          </a:p>
          <a:p>
            <a:r>
              <a:rPr lang="en-US" sz="1200" b="0" i="0" u="none" strike="noStrike" kern="1200" baseline="0" dirty="0" smtClean="0">
                <a:solidFill>
                  <a:schemeClr val="tx1"/>
                </a:solidFill>
                <a:latin typeface="+mn-lt"/>
                <a:ea typeface="+mn-ea"/>
                <a:cs typeface="+mn-cs"/>
              </a:rPr>
              <a:t>• From the Image menu, choose </a:t>
            </a:r>
            <a:r>
              <a:rPr lang="en-US" sz="1200" b="0" i="0" u="none" strike="noStrike" kern="1200" baseline="0" dirty="0" err="1" smtClean="0">
                <a:solidFill>
                  <a:schemeClr val="tx1"/>
                </a:solidFill>
                <a:latin typeface="+mn-lt"/>
                <a:ea typeface="+mn-ea"/>
                <a:cs typeface="+mn-cs"/>
              </a:rPr>
              <a:t>locationIcon.png</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12. As shown below, you should now have the Map icon on the tab bar of the</a:t>
            </a:r>
          </a:p>
          <a:p>
            <a:r>
              <a:rPr lang="en-US" sz="1200" b="0" i="0" u="none" strike="noStrike" kern="1200" baseline="0" dirty="0" smtClean="0">
                <a:solidFill>
                  <a:schemeClr val="tx1"/>
                </a:solidFill>
                <a:latin typeface="+mn-lt"/>
                <a:ea typeface="+mn-ea"/>
                <a:cs typeface="+mn-cs"/>
              </a:rPr>
              <a:t>View Controller.</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4440555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need to change the Tab Bar Controller to be the Initial View Controller (right</a:t>
            </a:r>
          </a:p>
          <a:p>
            <a:r>
              <a:rPr lang="en-US" sz="1200" b="0" i="0" u="none" strike="noStrike" kern="1200" baseline="0" dirty="0" smtClean="0">
                <a:solidFill>
                  <a:schemeClr val="tx1"/>
                </a:solidFill>
                <a:latin typeface="+mn-lt"/>
                <a:ea typeface="+mn-ea"/>
                <a:cs typeface="+mn-cs"/>
              </a:rPr>
              <a:t>now it’s set to the Navigation Controller). Drag the gray arrow that is currently to the</a:t>
            </a:r>
          </a:p>
          <a:p>
            <a:r>
              <a:rPr lang="en-US" sz="1200" b="0" i="0" u="none" strike="noStrike" kern="1200" baseline="0" dirty="0" smtClean="0">
                <a:solidFill>
                  <a:schemeClr val="tx1"/>
                </a:solidFill>
                <a:latin typeface="+mn-lt"/>
                <a:ea typeface="+mn-ea"/>
                <a:cs typeface="+mn-cs"/>
              </a:rPr>
              <a:t>left of the Navigation Controller and drop it on the Tab Bar Controller.</a:t>
            </a:r>
          </a:p>
          <a:p>
            <a:r>
              <a:rPr lang="en-US" sz="1200" b="0" i="0" u="none" strike="noStrike" kern="1200" baseline="0" dirty="0" smtClean="0">
                <a:solidFill>
                  <a:schemeClr val="tx1"/>
                </a:solidFill>
                <a:latin typeface="+mn-lt"/>
                <a:ea typeface="+mn-ea"/>
                <a:cs typeface="+mn-cs"/>
              </a:rPr>
              <a:t>You should end up with the arrow pointing to the Tab Bar Controller.</a:t>
            </a:r>
          </a:p>
          <a:p>
            <a:r>
              <a:rPr lang="en-US" sz="1200" b="0" i="0" u="none" strike="noStrike" kern="1200" baseline="0" dirty="0" smtClean="0">
                <a:solidFill>
                  <a:schemeClr val="tx1"/>
                </a:solidFill>
                <a:latin typeface="+mn-lt"/>
                <a:ea typeface="+mn-ea"/>
                <a:cs typeface="+mn-cs"/>
              </a:rPr>
              <a:t>14. Let’s preview what we have so far. Click the Run button.</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1975821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When the Simulator finishes loading, notice that the list of bands is now in a</a:t>
            </a:r>
          </a:p>
          <a:p>
            <a:r>
              <a:rPr lang="en-US" sz="1200" b="0" i="0" u="none" strike="noStrike" kern="1200" baseline="0" dirty="0" smtClean="0">
                <a:solidFill>
                  <a:schemeClr val="tx1"/>
                </a:solidFill>
                <a:latin typeface="+mn-lt"/>
                <a:ea typeface="+mn-ea"/>
                <a:cs typeface="+mn-cs"/>
              </a:rPr>
              <a:t>Featured tab (shown at the bottom).</a:t>
            </a:r>
          </a:p>
          <a:p>
            <a:r>
              <a:rPr lang="en-US" sz="1200" b="0" i="0" u="none" strike="noStrike" kern="1200" baseline="0" dirty="0" smtClean="0">
                <a:solidFill>
                  <a:schemeClr val="tx1"/>
                </a:solidFill>
                <a:latin typeface="+mn-lt"/>
                <a:ea typeface="+mn-ea"/>
                <a:cs typeface="+mn-cs"/>
              </a:rPr>
              <a:t>16. Click the Map tab to switch to it. There is no content in the Map tab yet, but that’s</a:t>
            </a:r>
          </a:p>
          <a:p>
            <a:r>
              <a:rPr lang="en-US" sz="1200" b="0" i="0" u="none" strike="noStrike" kern="1200" baseline="0" dirty="0" smtClean="0">
                <a:solidFill>
                  <a:schemeClr val="tx1"/>
                </a:solidFill>
                <a:latin typeface="+mn-lt"/>
                <a:ea typeface="+mn-ea"/>
                <a:cs typeface="+mn-cs"/>
              </a:rPr>
              <a:t>what we’ll be building in the next exercise!</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32</a:t>
            </a:fld>
            <a:endParaRPr lang="en-US"/>
          </a:p>
        </p:txBody>
      </p:sp>
    </p:spTree>
    <p:extLst>
      <p:ext uri="{BB962C8B-B14F-4D97-AF65-F5344CB8AC3E}">
        <p14:creationId xmlns:p14="http://schemas.microsoft.com/office/powerpoint/2010/main" val="12982066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this exercise, we’ll add a map to our app showing the location of the Jive Factory.</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13759008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order to have a map in our app, we need to add an Apple-provided framework,</a:t>
            </a:r>
          </a:p>
          <a:p>
            <a:r>
              <a:rPr lang="en-US" sz="1200" b="0" i="0" u="none" strike="noStrike" kern="1200" baseline="0" dirty="0" smtClean="0">
                <a:solidFill>
                  <a:schemeClr val="tx1"/>
                </a:solidFill>
                <a:latin typeface="+mn-lt"/>
                <a:ea typeface="+mn-ea"/>
                <a:cs typeface="+mn-cs"/>
              </a:rPr>
              <a:t>called the </a:t>
            </a:r>
            <a:r>
              <a:rPr lang="en-US" sz="1200" b="0" i="0" u="none" strike="noStrike" kern="1200" baseline="0" dirty="0" err="1" smtClean="0">
                <a:solidFill>
                  <a:schemeClr val="tx1"/>
                </a:solidFill>
                <a:latin typeface="+mn-lt"/>
                <a:ea typeface="+mn-ea"/>
                <a:cs typeface="+mn-cs"/>
              </a:rPr>
              <a:t>MapKit.framework</a:t>
            </a:r>
            <a:r>
              <a:rPr lang="en-US" sz="1200" b="0" i="0" u="none" strike="noStrike" kern="1200" baseline="0" dirty="0" smtClean="0">
                <a:solidFill>
                  <a:schemeClr val="tx1"/>
                </a:solidFill>
                <a:latin typeface="+mn-lt"/>
                <a:ea typeface="+mn-ea"/>
                <a:cs typeface="+mn-cs"/>
              </a:rPr>
              <a:t>, to our project. It will give us additional functionality</a:t>
            </a:r>
          </a:p>
          <a:p>
            <a:r>
              <a:rPr lang="en-US" sz="1200" b="0" i="0" u="none" strike="noStrike" kern="1200" baseline="0" dirty="0" smtClean="0">
                <a:solidFill>
                  <a:schemeClr val="tx1"/>
                </a:solidFill>
                <a:latin typeface="+mn-lt"/>
                <a:ea typeface="+mn-ea"/>
                <a:cs typeface="+mn-cs"/>
              </a:rPr>
              <a:t>for manipulating the map such as zooming and pinpointing locations. A framework</a:t>
            </a:r>
          </a:p>
          <a:p>
            <a:r>
              <a:rPr lang="en-US" sz="1200" b="0" i="0" u="none" strike="noStrike" kern="1200" baseline="0" dirty="0" smtClean="0">
                <a:solidFill>
                  <a:schemeClr val="tx1"/>
                </a:solidFill>
                <a:latin typeface="+mn-lt"/>
                <a:ea typeface="+mn-ea"/>
                <a:cs typeface="+mn-cs"/>
              </a:rPr>
              <a:t>can be a collection of libraries or a collection of code, and it can contain new UI</a:t>
            </a:r>
          </a:p>
          <a:p>
            <a:r>
              <a:rPr lang="en-US" sz="1200" b="0" i="0" u="none" strike="noStrike" kern="1200" baseline="0" dirty="0" smtClean="0">
                <a:solidFill>
                  <a:schemeClr val="tx1"/>
                </a:solidFill>
                <a:latin typeface="+mn-lt"/>
                <a:ea typeface="+mn-ea"/>
                <a:cs typeface="+mn-cs"/>
              </a:rPr>
              <a:t>elements or images.</a:t>
            </a:r>
          </a:p>
          <a:p>
            <a:r>
              <a:rPr lang="en-US" sz="1200" b="0" i="0" u="none" strike="noStrike" kern="1200" baseline="0" dirty="0" smtClean="0">
                <a:solidFill>
                  <a:schemeClr val="tx1"/>
                </a:solidFill>
                <a:latin typeface="+mn-lt"/>
                <a:ea typeface="+mn-ea"/>
                <a:cs typeface="+mn-cs"/>
              </a:rPr>
              <a:t>1. Click on the Jive Factory project name in the Project Navigator. This opens the</a:t>
            </a:r>
          </a:p>
          <a:p>
            <a:r>
              <a:rPr lang="en-US" sz="1200" b="0" i="0" u="none" strike="noStrike" kern="1200" baseline="0" dirty="0" smtClean="0">
                <a:solidFill>
                  <a:schemeClr val="tx1"/>
                </a:solidFill>
                <a:latin typeface="+mn-lt"/>
                <a:ea typeface="+mn-ea"/>
                <a:cs typeface="+mn-cs"/>
              </a:rPr>
              <a:t>Project Settings Editor.</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162564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Slightly to the right of the Project Navigator, to the left of General, make sure</a:t>
            </a:r>
          </a:p>
          <a:p>
            <a:r>
              <a:rPr lang="en-US" sz="1200" b="0" i="0" u="none" strike="noStrike" kern="1200" baseline="0" dirty="0" smtClean="0">
                <a:solidFill>
                  <a:schemeClr val="tx1"/>
                </a:solidFill>
                <a:latin typeface="+mn-lt"/>
                <a:ea typeface="+mn-ea"/>
                <a:cs typeface="+mn-cs"/>
              </a:rPr>
              <a:t>Jive Factory is selected as a Target.</a:t>
            </a:r>
          </a:p>
          <a:p>
            <a:r>
              <a:rPr lang="en-US" sz="1200" b="0" i="0" u="none" strike="noStrike" kern="1200" baseline="0" dirty="0" smtClean="0">
                <a:solidFill>
                  <a:schemeClr val="tx1"/>
                </a:solidFill>
                <a:latin typeface="+mn-lt"/>
                <a:ea typeface="+mn-ea"/>
                <a:cs typeface="+mn-cs"/>
              </a:rPr>
              <a:t>3. Click on the Build Phases tab at the top.</a:t>
            </a:r>
          </a:p>
          <a:p>
            <a:r>
              <a:rPr lang="en-US" sz="1200" b="0" i="0" u="none" strike="noStrike" kern="1200" baseline="0" dirty="0" smtClean="0">
                <a:solidFill>
                  <a:schemeClr val="tx1"/>
                </a:solidFill>
                <a:latin typeface="+mn-lt"/>
                <a:ea typeface="+mn-ea"/>
                <a:cs typeface="+mn-cs"/>
              </a:rPr>
              <a:t>4. Expand the Link Binary With Libraries section.</a:t>
            </a:r>
          </a:p>
          <a:p>
            <a:r>
              <a:rPr lang="en-US" sz="1200" b="0" i="0" u="none" strike="noStrike" kern="1200" baseline="0" dirty="0" smtClean="0">
                <a:solidFill>
                  <a:schemeClr val="tx1"/>
                </a:solidFill>
                <a:latin typeface="+mn-lt"/>
                <a:ea typeface="+mn-ea"/>
                <a:cs typeface="+mn-cs"/>
              </a:rPr>
              <a:t>5. Towards the bottom left of the section, click on the Add items button .</a:t>
            </a:r>
          </a:p>
          <a:p>
            <a:r>
              <a:rPr lang="en-US" sz="1200" b="0" i="0" u="none" strike="noStrike" kern="1200" baseline="0" dirty="0" smtClean="0">
                <a:solidFill>
                  <a:schemeClr val="tx1"/>
                </a:solidFill>
                <a:latin typeface="+mn-lt"/>
                <a:ea typeface="+mn-ea"/>
                <a:cs typeface="+mn-cs"/>
              </a:rPr>
              <a:t>6. In the search bar at the top, type: map</a:t>
            </a:r>
          </a:p>
          <a:p>
            <a:r>
              <a:rPr lang="en-US" sz="1200" b="0" i="0" u="none" strike="noStrike" kern="1200" baseline="0" dirty="0" smtClean="0">
                <a:solidFill>
                  <a:schemeClr val="tx1"/>
                </a:solidFill>
                <a:latin typeface="+mn-lt"/>
                <a:ea typeface="+mn-ea"/>
                <a:cs typeface="+mn-cs"/>
              </a:rPr>
              <a:t>7. In the results, double–click on </a:t>
            </a:r>
            <a:r>
              <a:rPr lang="en-US" sz="1200" b="0" i="0" u="none" strike="noStrike" kern="1200" baseline="0" dirty="0" err="1" smtClean="0">
                <a:solidFill>
                  <a:schemeClr val="tx1"/>
                </a:solidFill>
                <a:latin typeface="+mn-lt"/>
                <a:ea typeface="+mn-ea"/>
                <a:cs typeface="+mn-cs"/>
              </a:rPr>
              <a:t>MapKit.framework</a:t>
            </a:r>
            <a:r>
              <a:rPr lang="en-US" sz="1200" b="0" i="0" u="none" strike="noStrike" kern="1200" baseline="0" dirty="0" smtClean="0">
                <a:solidFill>
                  <a:schemeClr val="tx1"/>
                </a:solidFill>
                <a:latin typeface="+mn-lt"/>
                <a:ea typeface="+mn-ea"/>
                <a:cs typeface="+mn-cs"/>
              </a:rPr>
              <a:t> to add it.</a:t>
            </a:r>
          </a:p>
          <a:p>
            <a:r>
              <a:rPr lang="en-US" sz="1200" b="0" i="0" u="none" strike="noStrike" kern="1200" baseline="0" dirty="0" smtClean="0">
                <a:solidFill>
                  <a:schemeClr val="tx1"/>
                </a:solidFill>
                <a:latin typeface="+mn-lt"/>
                <a:ea typeface="+mn-ea"/>
                <a:cs typeface="+mn-cs"/>
              </a:rPr>
              <a:t>8. In the Project Navigator, notice </a:t>
            </a:r>
            <a:r>
              <a:rPr lang="en-US" sz="1200" b="0" i="0" u="none" strike="noStrike" kern="1200" baseline="0" dirty="0" err="1" smtClean="0">
                <a:solidFill>
                  <a:schemeClr val="tx1"/>
                </a:solidFill>
                <a:latin typeface="+mn-lt"/>
                <a:ea typeface="+mn-ea"/>
                <a:cs typeface="+mn-cs"/>
              </a:rPr>
              <a:t>MapKit.framework</a:t>
            </a:r>
            <a:r>
              <a:rPr lang="en-US" sz="1200" b="0" i="0" u="none" strike="noStrike" kern="1200" baseline="0" dirty="0" smtClean="0">
                <a:solidFill>
                  <a:schemeClr val="tx1"/>
                </a:solidFill>
                <a:latin typeface="+mn-lt"/>
                <a:ea typeface="+mn-ea"/>
                <a:cs typeface="+mn-cs"/>
              </a:rPr>
              <a:t> has been added.</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35</a:t>
            </a:fld>
            <a:endParaRPr lang="en-US"/>
          </a:p>
        </p:txBody>
      </p:sp>
    </p:spTree>
    <p:extLst>
      <p:ext uri="{BB962C8B-B14F-4D97-AF65-F5344CB8AC3E}">
        <p14:creationId xmlns:p14="http://schemas.microsoft.com/office/powerpoint/2010/main" val="5948869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36</a:t>
            </a:fld>
            <a:endParaRPr lang="en-US"/>
          </a:p>
        </p:txBody>
      </p:sp>
    </p:spTree>
    <p:extLst>
      <p:ext uri="{BB962C8B-B14F-4D97-AF65-F5344CB8AC3E}">
        <p14:creationId xmlns:p14="http://schemas.microsoft.com/office/powerpoint/2010/main" val="2058632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Project Navigator, click on </a:t>
            </a:r>
            <a:r>
              <a:rPr lang="en-US" sz="1200" b="0" i="0" u="none" strike="noStrike" kern="1200" baseline="0" dirty="0" err="1" smtClean="0">
                <a:solidFill>
                  <a:schemeClr val="tx1"/>
                </a:solidFill>
                <a:latin typeface="+mn-lt"/>
                <a:ea typeface="+mn-ea"/>
                <a:cs typeface="+mn-cs"/>
              </a:rPr>
              <a:t>Main.storyboard</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2. In the Object library search, type in: map</a:t>
            </a:r>
          </a:p>
          <a:p>
            <a:r>
              <a:rPr lang="en-US" sz="1200" b="0" i="0" u="none" strike="noStrike" kern="1200" baseline="0" dirty="0" smtClean="0">
                <a:solidFill>
                  <a:schemeClr val="tx1"/>
                </a:solidFill>
                <a:latin typeface="+mn-lt"/>
                <a:ea typeface="+mn-ea"/>
                <a:cs typeface="+mn-cs"/>
              </a:rPr>
              <a:t>3. From the Object library , drag Map Kit View onto the Map View Controller in the</a:t>
            </a:r>
          </a:p>
          <a:p>
            <a:r>
              <a:rPr lang="en-US" sz="1200" b="0" i="0" u="none" strike="noStrike" kern="1200" baseline="0" dirty="0" smtClean="0">
                <a:solidFill>
                  <a:schemeClr val="tx1"/>
                </a:solidFill>
                <a:latin typeface="+mn-lt"/>
                <a:ea typeface="+mn-ea"/>
                <a:cs typeface="+mn-cs"/>
              </a:rPr>
              <a:t>Editor area. Be careful not to drag onto the bottom of the view (where the tab is) or</a:t>
            </a:r>
          </a:p>
          <a:p>
            <a:r>
              <a:rPr lang="en-US" sz="1200" b="0" i="0" u="none" strike="noStrike" kern="1200" baseline="0" dirty="0" smtClean="0">
                <a:solidFill>
                  <a:schemeClr val="tx1"/>
                </a:solidFill>
                <a:latin typeface="+mn-lt"/>
                <a:ea typeface="+mn-ea"/>
                <a:cs typeface="+mn-cs"/>
              </a:rPr>
              <a:t>position it so that it overwrites the existing view. It should look something like this</a:t>
            </a:r>
          </a:p>
          <a:p>
            <a:r>
              <a:rPr lang="en-US" sz="1200" b="0" i="0" u="none" strike="noStrike" kern="1200" baseline="0" dirty="0" smtClean="0">
                <a:solidFill>
                  <a:schemeClr val="tx1"/>
                </a:solidFill>
                <a:latin typeface="+mn-lt"/>
                <a:ea typeface="+mn-ea"/>
                <a:cs typeface="+mn-cs"/>
              </a:rPr>
              <a:t>when you’re dragging:</a:t>
            </a:r>
          </a:p>
          <a:p>
            <a:r>
              <a:rPr lang="en-US" sz="1200" b="0" i="0" u="none" strike="noStrike" kern="1200" baseline="0" dirty="0" smtClean="0">
                <a:solidFill>
                  <a:schemeClr val="tx1"/>
                </a:solidFill>
                <a:latin typeface="+mn-lt"/>
                <a:ea typeface="+mn-ea"/>
                <a:cs typeface="+mn-cs"/>
              </a:rPr>
              <a:t>TIP: If you accidentally overwrote the existing view, hit </a:t>
            </a:r>
            <a:r>
              <a:rPr lang="en-US" sz="1200" b="0" i="0" u="none" strike="noStrike" kern="1200" baseline="0" dirty="0" err="1" smtClean="0">
                <a:solidFill>
                  <a:schemeClr val="tx1"/>
                </a:solidFill>
                <a:latin typeface="+mn-lt"/>
                <a:ea typeface="+mn-ea"/>
                <a:cs typeface="+mn-cs"/>
              </a:rPr>
              <a:t>Cmd</a:t>
            </a:r>
            <a:r>
              <a:rPr lang="en-US" sz="1200" b="0" i="0" u="none" strike="noStrike" kern="1200" baseline="0" dirty="0" smtClean="0">
                <a:solidFill>
                  <a:schemeClr val="tx1"/>
                </a:solidFill>
                <a:latin typeface="+mn-lt"/>
                <a:ea typeface="+mn-ea"/>
                <a:cs typeface="+mn-cs"/>
              </a:rPr>
              <a:t>–Z to undo and try</a:t>
            </a:r>
          </a:p>
          <a:p>
            <a:r>
              <a:rPr lang="en-US" sz="1200" b="0" i="0" u="none" strike="noStrike" kern="1200" baseline="0" dirty="0" smtClean="0">
                <a:solidFill>
                  <a:schemeClr val="tx1"/>
                </a:solidFill>
                <a:latin typeface="+mn-lt"/>
                <a:ea typeface="+mn-ea"/>
                <a:cs typeface="+mn-cs"/>
              </a:rPr>
              <a:t>adding the Map Kit View again.</a:t>
            </a:r>
          </a:p>
          <a:p>
            <a:r>
              <a:rPr lang="en-US" sz="1200" b="0" i="0" u="none" strike="noStrike" kern="1200" baseline="0" dirty="0" smtClean="0">
                <a:solidFill>
                  <a:schemeClr val="tx1"/>
                </a:solidFill>
                <a:latin typeface="+mn-lt"/>
                <a:ea typeface="+mn-ea"/>
                <a:cs typeface="+mn-cs"/>
              </a:rPr>
              <a:t>4. We want the map to fill the iPhone screen. Drag out the handles to resize the Map</a:t>
            </a:r>
          </a:p>
          <a:p>
            <a:r>
              <a:rPr lang="en-US" sz="1200" b="0" i="0" u="none" strike="noStrike" kern="1200" baseline="0" dirty="0" smtClean="0">
                <a:solidFill>
                  <a:schemeClr val="tx1"/>
                </a:solidFill>
                <a:latin typeface="+mn-lt"/>
                <a:ea typeface="+mn-ea"/>
                <a:cs typeface="+mn-cs"/>
              </a:rPr>
              <a:t>View to the size of the screen.</a:t>
            </a:r>
          </a:p>
          <a:p>
            <a:r>
              <a:rPr lang="en-US" sz="1200" b="0" i="0" u="none" strike="noStrike" kern="1200" baseline="0" dirty="0" smtClean="0">
                <a:solidFill>
                  <a:schemeClr val="tx1"/>
                </a:solidFill>
                <a:latin typeface="+mn-lt"/>
                <a:ea typeface="+mn-ea"/>
                <a:cs typeface="+mn-cs"/>
              </a:rPr>
              <a:t>5. Make sure the Map Kit View is still selected in the Editor.</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37</a:t>
            </a:fld>
            <a:endParaRPr lang="en-US"/>
          </a:p>
        </p:txBody>
      </p:sp>
    </p:spTree>
    <p:extLst>
      <p:ext uri="{BB962C8B-B14F-4D97-AF65-F5344CB8AC3E}">
        <p14:creationId xmlns:p14="http://schemas.microsoft.com/office/powerpoint/2010/main" val="1062980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Utilities area, click on the Attributes inspector tab .</a:t>
            </a:r>
          </a:p>
          <a:p>
            <a:r>
              <a:rPr lang="en-US" sz="1200" b="0" i="0" u="none" strike="noStrike" kern="1200" baseline="0" dirty="0" smtClean="0">
                <a:solidFill>
                  <a:schemeClr val="tx1"/>
                </a:solidFill>
                <a:latin typeface="+mn-lt"/>
                <a:ea typeface="+mn-ea"/>
                <a:cs typeface="+mn-cs"/>
              </a:rPr>
              <a:t>7. In the Map View section, next to Shows check on User Location.</a:t>
            </a:r>
          </a:p>
          <a:p>
            <a:r>
              <a:rPr lang="en-US" sz="1200" b="0" i="0" u="none" strike="noStrike" kern="1200" baseline="0" dirty="0" smtClean="0">
                <a:solidFill>
                  <a:schemeClr val="tx1"/>
                </a:solidFill>
                <a:latin typeface="+mn-lt"/>
                <a:ea typeface="+mn-ea"/>
                <a:cs typeface="+mn-cs"/>
              </a:rPr>
              <a:t>8. Let’s test this out. Click the Run button.</a:t>
            </a:r>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844122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Utilities area, click on the Attributes inspector tab .</a:t>
            </a:r>
          </a:p>
          <a:p>
            <a:r>
              <a:rPr lang="en-US" sz="1200" b="0" i="0" u="none" strike="noStrike" kern="1200" baseline="0" dirty="0" smtClean="0">
                <a:solidFill>
                  <a:schemeClr val="tx1"/>
                </a:solidFill>
                <a:latin typeface="+mn-lt"/>
                <a:ea typeface="+mn-ea"/>
                <a:cs typeface="+mn-cs"/>
              </a:rPr>
              <a:t>7. In the Map View section, next to Shows check on User Location.</a:t>
            </a:r>
          </a:p>
          <a:p>
            <a:r>
              <a:rPr lang="en-US" sz="1200" b="0" i="0" u="none" strike="noStrike" kern="1200" baseline="0" dirty="0" smtClean="0">
                <a:solidFill>
                  <a:schemeClr val="tx1"/>
                </a:solidFill>
                <a:latin typeface="+mn-lt"/>
                <a:ea typeface="+mn-ea"/>
                <a:cs typeface="+mn-cs"/>
              </a:rPr>
              <a:t>8. Let’s test this out. Click the Run button.</a:t>
            </a:r>
          </a:p>
          <a:p>
            <a:r>
              <a:rPr lang="en-US" sz="1200" b="0" i="0" u="none" strike="noStrike" kern="1200" baseline="0" dirty="0" smtClean="0">
                <a:solidFill>
                  <a:schemeClr val="tx1"/>
                </a:solidFill>
                <a:latin typeface="+mn-lt"/>
                <a:ea typeface="+mn-ea"/>
                <a:cs typeface="+mn-cs"/>
              </a:rPr>
              <a:t>9. When the Simulator finishes loading, click on the Map tab.</a:t>
            </a:r>
          </a:p>
          <a:p>
            <a:r>
              <a:rPr lang="en-US" sz="1200" b="0" i="0" u="none" strike="noStrike" kern="1200" baseline="0" dirty="0" smtClean="0">
                <a:solidFill>
                  <a:schemeClr val="tx1"/>
                </a:solidFill>
                <a:latin typeface="+mn-lt"/>
                <a:ea typeface="+mn-ea"/>
                <a:cs typeface="+mn-cs"/>
              </a:rPr>
              <a:t>10. If you get an alert asking to use your current location, click OK.</a:t>
            </a:r>
          </a:p>
          <a:p>
            <a:r>
              <a:rPr lang="en-US" sz="1200" b="0" i="0" u="none" strike="noStrike" kern="1200" baseline="0" dirty="0" smtClean="0">
                <a:solidFill>
                  <a:schemeClr val="tx1"/>
                </a:solidFill>
                <a:latin typeface="+mn-lt"/>
                <a:ea typeface="+mn-ea"/>
                <a:cs typeface="+mn-cs"/>
              </a:rPr>
              <a:t>Because we are using the Simulator, it will not show our current location. On a</a:t>
            </a:r>
          </a:p>
          <a:p>
            <a:r>
              <a:rPr lang="en-US" sz="1200" b="0" i="0" u="none" strike="noStrike" kern="1200" baseline="0" dirty="0" smtClean="0">
                <a:solidFill>
                  <a:schemeClr val="tx1"/>
                </a:solidFill>
                <a:latin typeface="+mn-lt"/>
                <a:ea typeface="+mn-ea"/>
                <a:cs typeface="+mn-cs"/>
              </a:rPr>
              <a:t>phone, it would show the user’s actual location.</a:t>
            </a:r>
          </a:p>
          <a:p>
            <a:r>
              <a:rPr lang="en-US" sz="1200" b="0" i="0" u="none" strike="noStrike" kern="1200" baseline="0" dirty="0" smtClean="0">
                <a:solidFill>
                  <a:schemeClr val="tx1"/>
                </a:solidFill>
                <a:latin typeface="+mn-lt"/>
                <a:ea typeface="+mn-ea"/>
                <a:cs typeface="+mn-cs"/>
              </a:rPr>
              <a:t>11. Let’s test out the zooming. To simulate zooming in the Simulator, hold Option. Two</a:t>
            </a:r>
          </a:p>
          <a:p>
            <a:r>
              <a:rPr lang="en-US" sz="1200" b="0" i="0" u="none" strike="noStrike" kern="1200" baseline="0" dirty="0" smtClean="0">
                <a:solidFill>
                  <a:schemeClr val="tx1"/>
                </a:solidFill>
                <a:latin typeface="+mn-lt"/>
                <a:ea typeface="+mn-ea"/>
                <a:cs typeface="+mn-cs"/>
              </a:rPr>
              <a:t>gray circles (representing two fingertips in a pinching action) will appear. Click and</a:t>
            </a:r>
          </a:p>
          <a:p>
            <a:r>
              <a:rPr lang="en-US" sz="1200" b="0" i="0" u="none" strike="noStrike" kern="1200" baseline="0" dirty="0" smtClean="0">
                <a:solidFill>
                  <a:schemeClr val="tx1"/>
                </a:solidFill>
                <a:latin typeface="+mn-lt"/>
                <a:ea typeface="+mn-ea"/>
                <a:cs typeface="+mn-cs"/>
              </a:rPr>
              <a:t>drag the mouse to simulate pinching. Cool!</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39</a:t>
            </a:fld>
            <a:endParaRPr lang="en-US"/>
          </a:p>
        </p:txBody>
      </p:sp>
    </p:spTree>
    <p:extLst>
      <p:ext uri="{BB962C8B-B14F-4D97-AF65-F5344CB8AC3E}">
        <p14:creationId xmlns:p14="http://schemas.microsoft.com/office/powerpoint/2010/main" val="1797444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first line of code inside the second if statement sets the view controller we are transitioning to, which is </a:t>
            </a:r>
            <a:r>
              <a:rPr lang="en-US" sz="1200" b="1" kern="1200" dirty="0" err="1" smtClean="0">
                <a:solidFill>
                  <a:schemeClr val="tx1"/>
                </a:solidFill>
                <a:effectLst/>
                <a:latin typeface="+mn-lt"/>
                <a:ea typeface="+mn-ea"/>
                <a:cs typeface="+mn-cs"/>
              </a:rPr>
              <a:t>BandsDetailViewController</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17868052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Switch back to </a:t>
            </a:r>
            <a:r>
              <a:rPr lang="en-US" sz="1200" b="0" i="0" u="none" strike="noStrike" kern="1200" baseline="0" dirty="0" err="1" smtClean="0">
                <a:solidFill>
                  <a:schemeClr val="tx1"/>
                </a:solidFill>
                <a:latin typeface="+mn-lt"/>
                <a:ea typeface="+mn-ea"/>
                <a:cs typeface="+mn-cs"/>
              </a:rPr>
              <a:t>Xcode</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2. In the Project Navigator, select </a:t>
            </a:r>
            <a:r>
              <a:rPr lang="en-US" sz="1200" b="0" i="0" u="none" strike="noStrike" kern="1200" baseline="0" dirty="0" err="1" smtClean="0">
                <a:solidFill>
                  <a:schemeClr val="tx1"/>
                </a:solidFill>
                <a:latin typeface="+mn-lt"/>
                <a:ea typeface="+mn-ea"/>
                <a:cs typeface="+mn-cs"/>
              </a:rPr>
              <a:t>BandDetail.swift</a:t>
            </a:r>
            <a:r>
              <a:rPr lang="en-US" sz="1200" b="0" i="0" u="none" strike="noStrike" kern="1200" baseline="0" dirty="0" smtClean="0">
                <a:solidFill>
                  <a:schemeClr val="tx1"/>
                </a:solidFill>
                <a:latin typeface="+mn-lt"/>
                <a:ea typeface="+mn-ea"/>
                <a:cs typeface="+mn-cs"/>
              </a:rPr>
              <a:t>. (We want the file to be added after</a:t>
            </a:r>
          </a:p>
          <a:p>
            <a:r>
              <a:rPr lang="en-US" sz="1200" b="0" i="0" u="none" strike="noStrike" kern="1200" baseline="0" dirty="0" smtClean="0">
                <a:solidFill>
                  <a:schemeClr val="tx1"/>
                </a:solidFill>
                <a:latin typeface="+mn-lt"/>
                <a:ea typeface="+mn-ea"/>
                <a:cs typeface="+mn-cs"/>
              </a:rPr>
              <a:t>this file, that’s why we had you select it.)</a:t>
            </a:r>
          </a:p>
          <a:p>
            <a:r>
              <a:rPr lang="mr-IN" sz="1200" b="0" i="0" u="none" strike="noStrike" kern="1200" baseline="0" dirty="0" smtClean="0">
                <a:solidFill>
                  <a:schemeClr val="tx1"/>
                </a:solidFill>
                <a:latin typeface="+mn-lt"/>
                <a:ea typeface="+mn-ea"/>
                <a:cs typeface="+mn-cs"/>
              </a:rPr>
              <a:t>3. </a:t>
            </a:r>
            <a:r>
              <a:rPr lang="mr-IN" sz="1200" b="0" i="0" u="none" strike="noStrike" kern="1200" baseline="0" dirty="0" err="1" smtClean="0">
                <a:solidFill>
                  <a:schemeClr val="tx1"/>
                </a:solidFill>
                <a:latin typeface="+mn-lt"/>
                <a:ea typeface="+mn-ea"/>
                <a:cs typeface="+mn-cs"/>
              </a:rPr>
              <a:t>Hit</a:t>
            </a:r>
            <a:r>
              <a:rPr lang="mr-IN" sz="1200" b="0" i="0" u="none" strike="noStrike" kern="1200" baseline="0" dirty="0" smtClean="0">
                <a:solidFill>
                  <a:schemeClr val="tx1"/>
                </a:solidFill>
                <a:latin typeface="+mn-lt"/>
                <a:ea typeface="+mn-ea"/>
                <a:cs typeface="+mn-cs"/>
              </a:rPr>
              <a:t> </a:t>
            </a:r>
            <a:r>
              <a:rPr lang="mr-IN" sz="1200" b="0" i="0" u="none" strike="noStrike" kern="1200" baseline="0" dirty="0" err="1" smtClean="0">
                <a:solidFill>
                  <a:schemeClr val="tx1"/>
                </a:solidFill>
                <a:latin typeface="+mn-lt"/>
                <a:ea typeface="+mn-ea"/>
                <a:cs typeface="+mn-cs"/>
              </a:rPr>
              <a:t>Cmd</a:t>
            </a:r>
            <a:r>
              <a:rPr lang="mr-IN" sz="1200" b="0" i="0" u="none" strike="noStrike" kern="1200" baseline="0" dirty="0" smtClean="0">
                <a:solidFill>
                  <a:schemeClr val="tx1"/>
                </a:solidFill>
                <a:latin typeface="+mn-lt"/>
                <a:ea typeface="+mn-ea"/>
                <a:cs typeface="+mn-cs"/>
              </a:rPr>
              <a:t>–</a:t>
            </a:r>
            <a:r>
              <a:rPr lang="mr-IN" sz="1200" b="0" i="0" u="none" strike="noStrike" kern="1200" baseline="0" dirty="0" err="1" smtClean="0">
                <a:solidFill>
                  <a:schemeClr val="tx1"/>
                </a:solidFill>
                <a:latin typeface="+mn-lt"/>
                <a:ea typeface="+mn-ea"/>
                <a:cs typeface="+mn-cs"/>
              </a:rPr>
              <a:t>N</a:t>
            </a:r>
            <a:r>
              <a:rPr lang="mr-IN"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4. Double–click Cocoa Touch Class to choose it.</a:t>
            </a:r>
          </a:p>
          <a:p>
            <a:r>
              <a:rPr lang="en-US" sz="1200" b="0" i="0" u="none" strike="noStrike" kern="1200" baseline="0" dirty="0" smtClean="0">
                <a:solidFill>
                  <a:schemeClr val="tx1"/>
                </a:solidFill>
                <a:latin typeface="+mn-lt"/>
                <a:ea typeface="+mn-ea"/>
                <a:cs typeface="+mn-cs"/>
              </a:rPr>
              <a:t>5. From the Subclass of menu, choose </a:t>
            </a:r>
            <a:r>
              <a:rPr lang="en-US" sz="1200" b="0" i="0" u="none" strike="noStrike" kern="1200" baseline="0" dirty="0" err="1" smtClean="0">
                <a:solidFill>
                  <a:schemeClr val="tx1"/>
                </a:solidFill>
                <a:latin typeface="+mn-lt"/>
                <a:ea typeface="+mn-ea"/>
                <a:cs typeface="+mn-cs"/>
              </a:rPr>
              <a:t>UIViewController</a:t>
            </a:r>
            <a:r>
              <a:rPr lang="en-US" sz="1200" b="0" i="0" u="none" strike="noStrike" kern="1200" baseline="0" dirty="0" smtClean="0">
                <a:solidFill>
                  <a:schemeClr val="tx1"/>
                </a:solidFill>
                <a:latin typeface="+mn-lt"/>
                <a:ea typeface="+mn-ea"/>
                <a:cs typeface="+mn-cs"/>
              </a:rPr>
              <a:t> (or start typing it and let</a:t>
            </a:r>
          </a:p>
          <a:p>
            <a:r>
              <a:rPr lang="en-US" sz="1200" b="0" i="0" u="none" strike="noStrike" kern="1200" baseline="0" dirty="0" err="1" smtClean="0">
                <a:solidFill>
                  <a:schemeClr val="tx1"/>
                </a:solidFill>
                <a:latin typeface="+mn-lt"/>
                <a:ea typeface="+mn-ea"/>
                <a:cs typeface="+mn-cs"/>
              </a:rPr>
              <a:t>Xcode</a:t>
            </a:r>
            <a:r>
              <a:rPr lang="en-US" sz="1200" b="0" i="0" u="none" strike="noStrike" kern="1200" baseline="0" dirty="0" smtClean="0">
                <a:solidFill>
                  <a:schemeClr val="tx1"/>
                </a:solidFill>
                <a:latin typeface="+mn-lt"/>
                <a:ea typeface="+mn-ea"/>
                <a:cs typeface="+mn-cs"/>
              </a:rPr>
              <a:t> autocomplete it for you).</a:t>
            </a:r>
          </a:p>
          <a:p>
            <a:r>
              <a:rPr lang="en-US" sz="1200" b="0" i="0" u="none" strike="noStrike" kern="1200" baseline="0" dirty="0" smtClean="0">
                <a:solidFill>
                  <a:schemeClr val="tx1"/>
                </a:solidFill>
                <a:latin typeface="+mn-lt"/>
                <a:ea typeface="+mn-ea"/>
                <a:cs typeface="+mn-cs"/>
              </a:rPr>
              <a:t>6. Edit the name of the Class to be: </a:t>
            </a:r>
            <a:r>
              <a:rPr lang="en-US" sz="1200" b="0" i="0" u="none" strike="noStrike" kern="1200" baseline="0" dirty="0" err="1" smtClean="0">
                <a:solidFill>
                  <a:schemeClr val="tx1"/>
                </a:solidFill>
                <a:latin typeface="+mn-lt"/>
                <a:ea typeface="+mn-ea"/>
                <a:cs typeface="+mn-cs"/>
              </a:rPr>
              <a:t>MapViewController</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7. Click Next.</a:t>
            </a:r>
          </a:p>
          <a:p>
            <a:r>
              <a:rPr lang="en-US" sz="1200" b="0" i="0" u="none" strike="noStrike" kern="1200" baseline="0" dirty="0" smtClean="0">
                <a:solidFill>
                  <a:schemeClr val="tx1"/>
                </a:solidFill>
                <a:latin typeface="+mn-lt"/>
                <a:ea typeface="+mn-ea"/>
                <a:cs typeface="+mn-cs"/>
              </a:rPr>
              <a:t>8. You should already be in the Jive Factory folder, so click Create.</a:t>
            </a:r>
          </a:p>
          <a:p>
            <a:r>
              <a:rPr lang="en-US" sz="1200" b="0" i="0" u="none" strike="noStrike" kern="1200" baseline="0" dirty="0" smtClean="0">
                <a:solidFill>
                  <a:schemeClr val="tx1"/>
                </a:solidFill>
                <a:latin typeface="+mn-lt"/>
                <a:ea typeface="+mn-ea"/>
                <a:cs typeface="+mn-cs"/>
              </a:rPr>
              <a:t>9. Notice </a:t>
            </a:r>
            <a:r>
              <a:rPr lang="en-US" sz="1200" b="0" i="0" u="none" strike="noStrike" kern="1200" baseline="0" dirty="0" err="1" smtClean="0">
                <a:solidFill>
                  <a:schemeClr val="tx1"/>
                </a:solidFill>
                <a:latin typeface="+mn-lt"/>
                <a:ea typeface="+mn-ea"/>
                <a:cs typeface="+mn-cs"/>
              </a:rPr>
              <a:t>MapViewController.swift</a:t>
            </a:r>
            <a:r>
              <a:rPr lang="en-US" sz="1200" b="0" i="0" u="none" strike="noStrike" kern="1200" baseline="0" dirty="0" smtClean="0">
                <a:solidFill>
                  <a:schemeClr val="tx1"/>
                </a:solidFill>
                <a:latin typeface="+mn-lt"/>
                <a:ea typeface="+mn-ea"/>
                <a:cs typeface="+mn-cs"/>
              </a:rPr>
              <a:t> has been added in the Project Navigator.</a:t>
            </a:r>
          </a:p>
        </p:txBody>
      </p:sp>
      <p:sp>
        <p:nvSpPr>
          <p:cNvPr id="4" name="Slide Number Placeholder 3"/>
          <p:cNvSpPr>
            <a:spLocks noGrp="1"/>
          </p:cNvSpPr>
          <p:nvPr>
            <p:ph type="sldNum" sz="quarter" idx="10"/>
          </p:nvPr>
        </p:nvSpPr>
        <p:spPr/>
        <p:txBody>
          <a:bodyPr/>
          <a:lstStyle/>
          <a:p>
            <a:fld id="{82869989-EB00-4EE7-BCB5-25BDC5BB29F8}" type="slidenum">
              <a:rPr lang="en-US" smtClean="0"/>
              <a:t>40</a:t>
            </a:fld>
            <a:endParaRPr lang="en-US"/>
          </a:p>
        </p:txBody>
      </p:sp>
    </p:spTree>
    <p:extLst>
      <p:ext uri="{BB962C8B-B14F-4D97-AF65-F5344CB8AC3E}">
        <p14:creationId xmlns:p14="http://schemas.microsoft.com/office/powerpoint/2010/main" val="18497498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10. In the Project Navigator, click on </a:t>
            </a:r>
            <a:r>
              <a:rPr lang="en-US" sz="1200" b="0" i="0" u="none" strike="noStrike" kern="1200" baseline="0" dirty="0" err="1" smtClean="0">
                <a:solidFill>
                  <a:schemeClr val="tx1"/>
                </a:solidFill>
                <a:latin typeface="+mn-lt"/>
                <a:ea typeface="+mn-ea"/>
                <a:cs typeface="+mn-cs"/>
              </a:rPr>
              <a:t>Main.storyboard</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11. Deselect everything by clicking on a blank area of the Editor.</a:t>
            </a:r>
          </a:p>
          <a:p>
            <a:r>
              <a:rPr lang="en-US" sz="1200" b="0" i="0" u="none" strike="noStrike" kern="1200" baseline="0" dirty="0" smtClean="0">
                <a:solidFill>
                  <a:schemeClr val="tx1"/>
                </a:solidFill>
                <a:latin typeface="+mn-lt"/>
                <a:ea typeface="+mn-ea"/>
                <a:cs typeface="+mn-cs"/>
              </a:rPr>
              <a:t>12. Select the Map View Controller by clicking on the battery icon , giving the</a:t>
            </a:r>
          </a:p>
          <a:p>
            <a:r>
              <a:rPr lang="en-US" sz="1200" b="0" i="0" u="none" strike="noStrike" kern="1200" baseline="0" dirty="0" smtClean="0">
                <a:solidFill>
                  <a:schemeClr val="tx1"/>
                </a:solidFill>
                <a:latin typeface="+mn-lt"/>
                <a:ea typeface="+mn-ea"/>
                <a:cs typeface="+mn-cs"/>
              </a:rPr>
              <a:t>controller a blue outline.</a:t>
            </a:r>
          </a:p>
          <a:p>
            <a:r>
              <a:rPr lang="en-US" sz="1200" b="0" i="0" u="none" strike="noStrike" kern="1200" baseline="0" dirty="0" smtClean="0">
                <a:solidFill>
                  <a:schemeClr val="tx1"/>
                </a:solidFill>
                <a:latin typeface="+mn-lt"/>
                <a:ea typeface="+mn-ea"/>
                <a:cs typeface="+mn-cs"/>
              </a:rPr>
              <a:t>13. In the Utilities area, click on the Identity inspector tab .</a:t>
            </a:r>
          </a:p>
          <a:p>
            <a:r>
              <a:rPr lang="en-US" sz="1200" b="0" i="0" u="none" strike="noStrike" kern="1200" baseline="0" dirty="0" smtClean="0">
                <a:solidFill>
                  <a:schemeClr val="tx1"/>
                </a:solidFill>
                <a:latin typeface="+mn-lt"/>
                <a:ea typeface="+mn-ea"/>
                <a:cs typeface="+mn-cs"/>
              </a:rPr>
              <a:t>Under Custom Class, next to Class, start typing Map. </a:t>
            </a:r>
            <a:r>
              <a:rPr lang="en-US" sz="1200" b="0" i="0" u="none" strike="noStrike" kern="1200" baseline="0" dirty="0" err="1" smtClean="0">
                <a:solidFill>
                  <a:schemeClr val="tx1"/>
                </a:solidFill>
                <a:latin typeface="+mn-lt"/>
                <a:ea typeface="+mn-ea"/>
                <a:cs typeface="+mn-cs"/>
              </a:rPr>
              <a:t>Xcode</a:t>
            </a:r>
            <a:r>
              <a:rPr lang="en-US" sz="1200" b="0" i="0" u="none" strike="noStrike" kern="1200" baseline="0" dirty="0" smtClean="0">
                <a:solidFill>
                  <a:schemeClr val="tx1"/>
                </a:solidFill>
                <a:latin typeface="+mn-lt"/>
                <a:ea typeface="+mn-ea"/>
                <a:cs typeface="+mn-cs"/>
              </a:rPr>
              <a:t> should autocomplete to</a:t>
            </a:r>
          </a:p>
          <a:p>
            <a:r>
              <a:rPr lang="en-US" sz="1200" b="0" i="0" u="none" strike="noStrike" kern="1200" baseline="0" dirty="0" err="1" smtClean="0">
                <a:solidFill>
                  <a:schemeClr val="tx1"/>
                </a:solidFill>
                <a:latin typeface="+mn-lt"/>
                <a:ea typeface="+mn-ea"/>
                <a:cs typeface="+mn-cs"/>
              </a:rPr>
              <a:t>MapViewController</a:t>
            </a:r>
            <a:r>
              <a:rPr lang="en-US" sz="1200" b="0" i="0" u="none" strike="noStrike" kern="1200" baseline="0" dirty="0" smtClean="0">
                <a:solidFill>
                  <a:schemeClr val="tx1"/>
                </a:solidFill>
                <a:latin typeface="+mn-lt"/>
                <a:ea typeface="+mn-ea"/>
                <a:cs typeface="+mn-cs"/>
              </a:rPr>
              <a:t> and you can hit Return to apply it. (If it doesn’t autocomplete,</a:t>
            </a:r>
          </a:p>
          <a:p>
            <a:r>
              <a:rPr lang="en-US" sz="1200" b="0" i="0" u="none" strike="noStrike" kern="1200" baseline="0" dirty="0" smtClean="0">
                <a:solidFill>
                  <a:schemeClr val="tx1"/>
                </a:solidFill>
                <a:latin typeface="+mn-lt"/>
                <a:ea typeface="+mn-ea"/>
                <a:cs typeface="+mn-cs"/>
              </a:rPr>
              <a:t>just type it.)</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41</a:t>
            </a:fld>
            <a:endParaRPr lang="en-US"/>
          </a:p>
        </p:txBody>
      </p:sp>
    </p:spTree>
    <p:extLst>
      <p:ext uri="{BB962C8B-B14F-4D97-AF65-F5344CB8AC3E}">
        <p14:creationId xmlns:p14="http://schemas.microsoft.com/office/powerpoint/2010/main" val="4390931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15. If the Document Outline is open, click Hide Document Outline .</a:t>
            </a:r>
          </a:p>
          <a:p>
            <a:r>
              <a:rPr lang="en-US" sz="1200" b="0" i="0" u="none" strike="noStrike" kern="1200" baseline="0" dirty="0" smtClean="0">
                <a:solidFill>
                  <a:schemeClr val="tx1"/>
                </a:solidFill>
                <a:latin typeface="+mn-lt"/>
                <a:ea typeface="+mn-ea"/>
                <a:cs typeface="+mn-cs"/>
              </a:rPr>
              <a:t>16. At the top right of the window, click on the Assistant editor button .</a:t>
            </a:r>
          </a:p>
          <a:p>
            <a:r>
              <a:rPr lang="en-US" sz="1200" b="0" i="0" u="none" strike="noStrike" kern="1200" baseline="0" dirty="0" smtClean="0">
                <a:solidFill>
                  <a:schemeClr val="tx1"/>
                </a:solidFill>
                <a:latin typeface="+mn-lt"/>
                <a:ea typeface="+mn-ea"/>
                <a:cs typeface="+mn-cs"/>
              </a:rPr>
              <a:t>17. </a:t>
            </a:r>
            <a:r>
              <a:rPr lang="en-US" sz="1200" b="0" i="0" u="none" strike="noStrike" kern="1200" baseline="0" dirty="0" err="1" smtClean="0">
                <a:solidFill>
                  <a:schemeClr val="tx1"/>
                </a:solidFill>
                <a:latin typeface="+mn-lt"/>
                <a:ea typeface="+mn-ea"/>
                <a:cs typeface="+mn-cs"/>
              </a:rPr>
              <a:t>MapViewController.swift</a:t>
            </a:r>
            <a:r>
              <a:rPr lang="en-US" sz="1200" b="0" i="0" u="none" strike="noStrike" kern="1200" baseline="0" dirty="0" smtClean="0">
                <a:solidFill>
                  <a:schemeClr val="tx1"/>
                </a:solidFill>
                <a:latin typeface="+mn-lt"/>
                <a:ea typeface="+mn-ea"/>
                <a:cs typeface="+mn-cs"/>
              </a:rPr>
              <a:t> should be shown on the right. If </a:t>
            </a:r>
            <a:r>
              <a:rPr lang="en-US" sz="1200" b="0" i="0" u="none" strike="noStrike" kern="1200" baseline="0" dirty="0" err="1" smtClean="0">
                <a:solidFill>
                  <a:schemeClr val="tx1"/>
                </a:solidFill>
                <a:latin typeface="+mn-lt"/>
                <a:ea typeface="+mn-ea"/>
                <a:cs typeface="+mn-cs"/>
              </a:rPr>
              <a:t>MapViewController.swift</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isn’t showing in the Assistant editor, click the menu bar at the top of the file and</a:t>
            </a:r>
          </a:p>
          <a:p>
            <a:r>
              <a:rPr lang="en-US" sz="1200" b="0" i="0" u="none" strike="noStrike" kern="1200" baseline="0" dirty="0" smtClean="0">
                <a:solidFill>
                  <a:schemeClr val="tx1"/>
                </a:solidFill>
                <a:latin typeface="+mn-lt"/>
                <a:ea typeface="+mn-ea"/>
                <a:cs typeface="+mn-cs"/>
              </a:rPr>
              <a:t>choose it.</a:t>
            </a:r>
          </a:p>
          <a:p>
            <a:r>
              <a:rPr lang="en-US" sz="1200" b="0" i="0" u="none" strike="noStrike" kern="1200" baseline="0" dirty="0" smtClean="0">
                <a:solidFill>
                  <a:schemeClr val="tx1"/>
                </a:solidFill>
                <a:latin typeface="+mn-lt"/>
                <a:ea typeface="+mn-ea"/>
                <a:cs typeface="+mn-cs"/>
              </a:rPr>
              <a:t>18. Hold Ctrl and drag from the Map View on the Map View Controller, releasing in the</a:t>
            </a:r>
          </a:p>
          <a:p>
            <a:r>
              <a:rPr lang="en-US" sz="1200" b="0" i="0" u="none" strike="noStrike" kern="1200" baseline="0" dirty="0" smtClean="0">
                <a:solidFill>
                  <a:schemeClr val="tx1"/>
                </a:solidFill>
                <a:latin typeface="+mn-lt"/>
                <a:ea typeface="+mn-ea"/>
                <a:cs typeface="+mn-cs"/>
              </a:rPr>
              <a:t>code below class </a:t>
            </a:r>
            <a:r>
              <a:rPr lang="en-US" sz="1200" b="0" i="0" u="none" strike="noStrike" kern="1200" baseline="0" dirty="0" err="1" smtClean="0">
                <a:solidFill>
                  <a:schemeClr val="tx1"/>
                </a:solidFill>
                <a:latin typeface="+mn-lt"/>
                <a:ea typeface="+mn-ea"/>
                <a:cs typeface="+mn-cs"/>
              </a:rPr>
              <a:t>MapViewController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UIViewController</a:t>
            </a:r>
            <a:r>
              <a:rPr lang="en-US" sz="1200" b="0" i="0" u="none" strike="noStrike" kern="1200" baseline="0" dirty="0" smtClean="0">
                <a:solidFill>
                  <a:schemeClr val="tx1"/>
                </a:solidFill>
                <a:latin typeface="+mn-lt"/>
                <a:ea typeface="+mn-ea"/>
                <a:cs typeface="+mn-cs"/>
              </a:rPr>
              <a:t> { as shown below:</a:t>
            </a:r>
          </a:p>
          <a:p>
            <a:r>
              <a:rPr lang="en-US" sz="1200" b="0" i="0" u="none" strike="noStrike" kern="1200" baseline="0" dirty="0" smtClean="0">
                <a:solidFill>
                  <a:schemeClr val="tx1"/>
                </a:solidFill>
                <a:latin typeface="+mn-lt"/>
                <a:ea typeface="+mn-ea"/>
                <a:cs typeface="+mn-cs"/>
              </a:rPr>
              <a:t>In the menu that pops up, set the following:</a:t>
            </a:r>
          </a:p>
          <a:p>
            <a:r>
              <a:rPr lang="en-US" sz="1200" b="0" i="0" u="none" strike="noStrike" kern="1200" baseline="0" dirty="0" smtClean="0">
                <a:solidFill>
                  <a:schemeClr val="tx1"/>
                </a:solidFill>
                <a:latin typeface="+mn-lt"/>
                <a:ea typeface="+mn-ea"/>
                <a:cs typeface="+mn-cs"/>
              </a:rPr>
              <a:t>• Connection: Outlet</a:t>
            </a:r>
          </a:p>
          <a:p>
            <a:r>
              <a:rPr lang="en-US" sz="1200" b="0" i="0" u="none" strike="noStrike" kern="1200" baseline="0" dirty="0" smtClean="0">
                <a:solidFill>
                  <a:schemeClr val="tx1"/>
                </a:solidFill>
                <a:latin typeface="+mn-lt"/>
                <a:ea typeface="+mn-ea"/>
                <a:cs typeface="+mn-cs"/>
              </a:rPr>
              <a:t>• Name: </a:t>
            </a:r>
            <a:r>
              <a:rPr lang="en-US" sz="1200" b="0" i="0" u="none" strike="noStrike" kern="1200" baseline="0" dirty="0" err="1" smtClean="0">
                <a:solidFill>
                  <a:schemeClr val="tx1"/>
                </a:solidFill>
                <a:latin typeface="+mn-lt"/>
                <a:ea typeface="+mn-ea"/>
                <a:cs typeface="+mn-cs"/>
              </a:rPr>
              <a:t>jiveMapView</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Type: </a:t>
            </a:r>
            <a:r>
              <a:rPr lang="en-US" sz="1200" b="0" i="0" u="none" strike="noStrike" kern="1200" baseline="0" dirty="0" err="1" smtClean="0">
                <a:solidFill>
                  <a:schemeClr val="tx1"/>
                </a:solidFill>
                <a:latin typeface="+mn-lt"/>
                <a:ea typeface="+mn-ea"/>
                <a:cs typeface="+mn-cs"/>
              </a:rPr>
              <a:t>MKMapView</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Storage: Weak</a:t>
            </a:r>
          </a:p>
          <a:p>
            <a:r>
              <a:rPr lang="en-US" sz="1200" b="0" i="0" u="none" strike="noStrike" kern="1200" baseline="0" dirty="0" smtClean="0">
                <a:solidFill>
                  <a:schemeClr val="tx1"/>
                </a:solidFill>
                <a:latin typeface="+mn-lt"/>
                <a:ea typeface="+mn-ea"/>
                <a:cs typeface="+mn-cs"/>
              </a:rPr>
              <a:t>20. Click Connect.</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42</a:t>
            </a:fld>
            <a:endParaRPr lang="en-US"/>
          </a:p>
        </p:txBody>
      </p:sp>
    </p:spTree>
    <p:extLst>
      <p:ext uri="{BB962C8B-B14F-4D97-AF65-F5344CB8AC3E}">
        <p14:creationId xmlns:p14="http://schemas.microsoft.com/office/powerpoint/2010/main" val="5458686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15. If the Document Outline is open, click Hide Document Outline .</a:t>
            </a:r>
          </a:p>
          <a:p>
            <a:r>
              <a:rPr lang="en-US" sz="1200" b="0" i="0" u="none" strike="noStrike" kern="1200" baseline="0" dirty="0" smtClean="0">
                <a:solidFill>
                  <a:schemeClr val="tx1"/>
                </a:solidFill>
                <a:latin typeface="+mn-lt"/>
                <a:ea typeface="+mn-ea"/>
                <a:cs typeface="+mn-cs"/>
              </a:rPr>
              <a:t>16. At the top right of the window, click on the Assistant editor button .</a:t>
            </a:r>
          </a:p>
          <a:p>
            <a:r>
              <a:rPr lang="en-US" sz="1200" b="0" i="0" u="none" strike="noStrike" kern="1200" baseline="0" dirty="0" smtClean="0">
                <a:solidFill>
                  <a:schemeClr val="tx1"/>
                </a:solidFill>
                <a:latin typeface="+mn-lt"/>
                <a:ea typeface="+mn-ea"/>
                <a:cs typeface="+mn-cs"/>
              </a:rPr>
              <a:t>17. </a:t>
            </a:r>
            <a:r>
              <a:rPr lang="en-US" sz="1200" b="0" i="0" u="none" strike="noStrike" kern="1200" baseline="0" dirty="0" err="1" smtClean="0">
                <a:solidFill>
                  <a:schemeClr val="tx1"/>
                </a:solidFill>
                <a:latin typeface="+mn-lt"/>
                <a:ea typeface="+mn-ea"/>
                <a:cs typeface="+mn-cs"/>
              </a:rPr>
              <a:t>MapViewController.swift</a:t>
            </a:r>
            <a:r>
              <a:rPr lang="en-US" sz="1200" b="0" i="0" u="none" strike="noStrike" kern="1200" baseline="0" dirty="0" smtClean="0">
                <a:solidFill>
                  <a:schemeClr val="tx1"/>
                </a:solidFill>
                <a:latin typeface="+mn-lt"/>
                <a:ea typeface="+mn-ea"/>
                <a:cs typeface="+mn-cs"/>
              </a:rPr>
              <a:t> should be shown on the right. If </a:t>
            </a:r>
            <a:r>
              <a:rPr lang="en-US" sz="1200" b="0" i="0" u="none" strike="noStrike" kern="1200" baseline="0" dirty="0" err="1" smtClean="0">
                <a:solidFill>
                  <a:schemeClr val="tx1"/>
                </a:solidFill>
                <a:latin typeface="+mn-lt"/>
                <a:ea typeface="+mn-ea"/>
                <a:cs typeface="+mn-cs"/>
              </a:rPr>
              <a:t>MapViewController.swift</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isn’t showing in the Assistant editor, click the menu bar at the top of the file and</a:t>
            </a:r>
          </a:p>
          <a:p>
            <a:r>
              <a:rPr lang="en-US" sz="1200" b="0" i="0" u="none" strike="noStrike" kern="1200" baseline="0" dirty="0" smtClean="0">
                <a:solidFill>
                  <a:schemeClr val="tx1"/>
                </a:solidFill>
                <a:latin typeface="+mn-lt"/>
                <a:ea typeface="+mn-ea"/>
                <a:cs typeface="+mn-cs"/>
              </a:rPr>
              <a:t>choose it.</a:t>
            </a:r>
          </a:p>
          <a:p>
            <a:r>
              <a:rPr lang="en-US" sz="1200" b="0" i="0" u="none" strike="noStrike" kern="1200" baseline="0" dirty="0" smtClean="0">
                <a:solidFill>
                  <a:schemeClr val="tx1"/>
                </a:solidFill>
                <a:latin typeface="+mn-lt"/>
                <a:ea typeface="+mn-ea"/>
                <a:cs typeface="+mn-cs"/>
              </a:rPr>
              <a:t>18. Hold Ctrl and drag from the Map View on the Map View Controller, releasing in the</a:t>
            </a:r>
          </a:p>
          <a:p>
            <a:r>
              <a:rPr lang="en-US" sz="1200" b="0" i="0" u="none" strike="noStrike" kern="1200" baseline="0" dirty="0" smtClean="0">
                <a:solidFill>
                  <a:schemeClr val="tx1"/>
                </a:solidFill>
                <a:latin typeface="+mn-lt"/>
                <a:ea typeface="+mn-ea"/>
                <a:cs typeface="+mn-cs"/>
              </a:rPr>
              <a:t>code below class </a:t>
            </a:r>
            <a:r>
              <a:rPr lang="en-US" sz="1200" b="0" i="0" u="none" strike="noStrike" kern="1200" baseline="0" dirty="0" err="1" smtClean="0">
                <a:solidFill>
                  <a:schemeClr val="tx1"/>
                </a:solidFill>
                <a:latin typeface="+mn-lt"/>
                <a:ea typeface="+mn-ea"/>
                <a:cs typeface="+mn-cs"/>
              </a:rPr>
              <a:t>MapViewController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UIViewController</a:t>
            </a:r>
            <a:r>
              <a:rPr lang="en-US" sz="1200" b="0" i="0" u="none" strike="noStrike" kern="1200" baseline="0" dirty="0" smtClean="0">
                <a:solidFill>
                  <a:schemeClr val="tx1"/>
                </a:solidFill>
                <a:latin typeface="+mn-lt"/>
                <a:ea typeface="+mn-ea"/>
                <a:cs typeface="+mn-cs"/>
              </a:rPr>
              <a:t> { as shown below:</a:t>
            </a:r>
          </a:p>
          <a:p>
            <a:r>
              <a:rPr lang="en-US" sz="1200" b="0" i="0" u="none" strike="noStrike" kern="1200" baseline="0" dirty="0" smtClean="0">
                <a:solidFill>
                  <a:schemeClr val="tx1"/>
                </a:solidFill>
                <a:latin typeface="+mn-lt"/>
                <a:ea typeface="+mn-ea"/>
                <a:cs typeface="+mn-cs"/>
              </a:rPr>
              <a:t>In the menu that pops up, set the following:</a:t>
            </a:r>
          </a:p>
          <a:p>
            <a:r>
              <a:rPr lang="en-US" sz="1200" b="0" i="0" u="none" strike="noStrike" kern="1200" baseline="0" dirty="0" smtClean="0">
                <a:solidFill>
                  <a:schemeClr val="tx1"/>
                </a:solidFill>
                <a:latin typeface="+mn-lt"/>
                <a:ea typeface="+mn-ea"/>
                <a:cs typeface="+mn-cs"/>
              </a:rPr>
              <a:t>• Connection: Outlet</a:t>
            </a:r>
          </a:p>
          <a:p>
            <a:r>
              <a:rPr lang="en-US" sz="1200" b="0" i="0" u="none" strike="noStrike" kern="1200" baseline="0" dirty="0" smtClean="0">
                <a:solidFill>
                  <a:schemeClr val="tx1"/>
                </a:solidFill>
                <a:latin typeface="+mn-lt"/>
                <a:ea typeface="+mn-ea"/>
                <a:cs typeface="+mn-cs"/>
              </a:rPr>
              <a:t>• Name: </a:t>
            </a:r>
            <a:r>
              <a:rPr lang="en-US" sz="1200" b="0" i="0" u="none" strike="noStrike" kern="1200" baseline="0" dirty="0" err="1" smtClean="0">
                <a:solidFill>
                  <a:schemeClr val="tx1"/>
                </a:solidFill>
                <a:latin typeface="+mn-lt"/>
                <a:ea typeface="+mn-ea"/>
                <a:cs typeface="+mn-cs"/>
              </a:rPr>
              <a:t>jiveMapView</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Type: </a:t>
            </a:r>
            <a:r>
              <a:rPr lang="en-US" sz="1200" b="0" i="0" u="none" strike="noStrike" kern="1200" baseline="0" dirty="0" err="1" smtClean="0">
                <a:solidFill>
                  <a:schemeClr val="tx1"/>
                </a:solidFill>
                <a:latin typeface="+mn-lt"/>
                <a:ea typeface="+mn-ea"/>
                <a:cs typeface="+mn-cs"/>
              </a:rPr>
              <a:t>MKMapView</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Storage: Weak</a:t>
            </a:r>
          </a:p>
          <a:p>
            <a:r>
              <a:rPr lang="en-US" sz="1200" b="0" i="0" u="none" strike="noStrike" kern="1200" baseline="0" dirty="0" smtClean="0">
                <a:solidFill>
                  <a:schemeClr val="tx1"/>
                </a:solidFill>
                <a:latin typeface="+mn-lt"/>
                <a:ea typeface="+mn-ea"/>
                <a:cs typeface="+mn-cs"/>
              </a:rPr>
              <a:t>20. </a:t>
            </a:r>
            <a:r>
              <a:rPr lang="en-US" sz="1200" b="0" i="0" u="none" strike="noStrike" kern="1200" baseline="0" smtClean="0">
                <a:solidFill>
                  <a:schemeClr val="tx1"/>
                </a:solidFill>
                <a:latin typeface="+mn-lt"/>
                <a:ea typeface="+mn-ea"/>
                <a:cs typeface="+mn-cs"/>
              </a:rPr>
              <a:t>Click Connect.</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43</a:t>
            </a:fld>
            <a:endParaRPr lang="en-US"/>
          </a:p>
        </p:txBody>
      </p:sp>
    </p:spTree>
    <p:extLst>
      <p:ext uri="{BB962C8B-B14F-4D97-AF65-F5344CB8AC3E}">
        <p14:creationId xmlns:p14="http://schemas.microsoft.com/office/powerpoint/2010/main" val="1468977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Still in </a:t>
            </a:r>
            <a:r>
              <a:rPr lang="en-US" sz="1200" b="0" i="0" u="none" strike="noStrike" kern="1200" baseline="0" dirty="0" err="1" smtClean="0">
                <a:solidFill>
                  <a:schemeClr val="tx1"/>
                </a:solidFill>
                <a:latin typeface="+mn-lt"/>
                <a:ea typeface="+mn-ea"/>
                <a:cs typeface="+mn-cs"/>
              </a:rPr>
              <a:t>MapViewController.swift</a:t>
            </a:r>
            <a:r>
              <a:rPr lang="en-US" sz="1200" b="0" i="0" u="none" strike="noStrike" kern="1200" baseline="0" dirty="0" smtClean="0">
                <a:solidFill>
                  <a:schemeClr val="tx1"/>
                </a:solidFill>
                <a:latin typeface="+mn-lt"/>
                <a:ea typeface="+mn-ea"/>
                <a:cs typeface="+mn-cs"/>
              </a:rPr>
              <a:t>, below the import </a:t>
            </a:r>
            <a:r>
              <a:rPr lang="en-US" sz="1200" b="0" i="0" u="none" strike="noStrike" kern="1200" baseline="0" dirty="0" err="1" smtClean="0">
                <a:solidFill>
                  <a:schemeClr val="tx1"/>
                </a:solidFill>
                <a:latin typeface="+mn-lt"/>
                <a:ea typeface="+mn-ea"/>
                <a:cs typeface="+mn-cs"/>
              </a:rPr>
              <a:t>UIKit</a:t>
            </a:r>
            <a:r>
              <a:rPr lang="en-US" sz="1200" b="0" i="0" u="none" strike="noStrike" kern="1200" baseline="0" dirty="0" smtClean="0">
                <a:solidFill>
                  <a:schemeClr val="tx1"/>
                </a:solidFill>
                <a:latin typeface="+mn-lt"/>
                <a:ea typeface="+mn-ea"/>
                <a:cs typeface="+mn-cs"/>
              </a:rPr>
              <a:t> statement (around line 10)</a:t>
            </a:r>
          </a:p>
          <a:p>
            <a:r>
              <a:rPr lang="en-US" sz="1200" b="0" i="0" u="none" strike="noStrike" kern="1200" baseline="0" dirty="0" smtClean="0">
                <a:solidFill>
                  <a:schemeClr val="tx1"/>
                </a:solidFill>
                <a:latin typeface="+mn-lt"/>
                <a:ea typeface="+mn-ea"/>
                <a:cs typeface="+mn-cs"/>
              </a:rPr>
              <a:t>add the following bold code:</a:t>
            </a:r>
          </a:p>
          <a:p>
            <a:r>
              <a:rPr lang="en-US" sz="1200" b="0" i="0" u="none" strike="noStrike" kern="1200" baseline="0" dirty="0" smtClean="0">
                <a:solidFill>
                  <a:schemeClr val="tx1"/>
                </a:solidFill>
                <a:latin typeface="+mn-lt"/>
                <a:ea typeface="+mn-ea"/>
                <a:cs typeface="+mn-cs"/>
              </a:rPr>
              <a:t>import </a:t>
            </a:r>
            <a:r>
              <a:rPr lang="en-US" sz="1200" b="0" i="0" u="none" strike="noStrike" kern="1200" baseline="0" dirty="0" err="1" smtClean="0">
                <a:solidFill>
                  <a:schemeClr val="tx1"/>
                </a:solidFill>
                <a:latin typeface="+mn-lt"/>
                <a:ea typeface="+mn-ea"/>
                <a:cs typeface="+mn-cs"/>
              </a:rPr>
              <a:t>UIKit</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import </a:t>
            </a:r>
            <a:r>
              <a:rPr lang="en-US" sz="1200" b="0" i="0" u="none" strike="noStrike" kern="1200" baseline="0" dirty="0" err="1" smtClean="0">
                <a:solidFill>
                  <a:schemeClr val="tx1"/>
                </a:solidFill>
                <a:latin typeface="+mn-lt"/>
                <a:ea typeface="+mn-ea"/>
                <a:cs typeface="+mn-cs"/>
              </a:rPr>
              <a:t>MapKit</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class </a:t>
            </a:r>
            <a:r>
              <a:rPr lang="en-US" sz="1200" b="0" i="0" u="none" strike="noStrike" kern="1200" baseline="0" dirty="0" err="1" smtClean="0">
                <a:solidFill>
                  <a:schemeClr val="tx1"/>
                </a:solidFill>
                <a:latin typeface="+mn-lt"/>
                <a:ea typeface="+mn-ea"/>
                <a:cs typeface="+mn-cs"/>
              </a:rPr>
              <a:t>MapViewController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UIViewController</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IBOutlet</a:t>
            </a:r>
            <a:r>
              <a:rPr lang="en-US" sz="1200" b="0" i="0" u="none" strike="noStrike" kern="1200" baseline="0" dirty="0" smtClean="0">
                <a:solidFill>
                  <a:schemeClr val="tx1"/>
                </a:solidFill>
                <a:latin typeface="+mn-lt"/>
                <a:ea typeface="+mn-ea"/>
                <a:cs typeface="+mn-cs"/>
              </a:rPr>
              <a:t> weak </a:t>
            </a:r>
            <a:r>
              <a:rPr lang="en-US" sz="1200" b="0" i="0" u="none" strike="noStrike" kern="1200" baseline="0" dirty="0" err="1" smtClean="0">
                <a:solidFill>
                  <a:schemeClr val="tx1"/>
                </a:solidFill>
                <a:latin typeface="+mn-lt"/>
                <a:ea typeface="+mn-ea"/>
                <a:cs typeface="+mn-cs"/>
              </a:rPr>
              <a:t>var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jiveMapView</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MKMapView</a:t>
            </a:r>
            <a:r>
              <a:rPr lang="en-US" sz="1200" b="0" i="0" u="none" strike="noStrike" kern="1200" baseline="0" dirty="0" smtClean="0">
                <a:solidFill>
                  <a:schemeClr val="tx1"/>
                </a:solidFill>
                <a:latin typeface="+mn-lt"/>
                <a:ea typeface="+mn-ea"/>
                <a:cs typeface="+mn-cs"/>
              </a:rPr>
              <a:t>!</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44</a:t>
            </a:fld>
            <a:endParaRPr lang="en-US"/>
          </a:p>
        </p:txBody>
      </p:sp>
    </p:spTree>
    <p:extLst>
      <p:ext uri="{BB962C8B-B14F-4D97-AF65-F5344CB8AC3E}">
        <p14:creationId xmlns:p14="http://schemas.microsoft.com/office/powerpoint/2010/main" val="4331536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5. Close the file.</a:t>
            </a:r>
          </a:p>
          <a:p>
            <a:r>
              <a:rPr lang="en-US" sz="1200" b="0" i="0" u="none" strike="noStrike" kern="1200" baseline="0" dirty="0" smtClean="0">
                <a:solidFill>
                  <a:schemeClr val="tx1"/>
                </a:solidFill>
                <a:latin typeface="+mn-lt"/>
                <a:ea typeface="+mn-ea"/>
                <a:cs typeface="+mn-cs"/>
              </a:rPr>
              <a:t>6. In the Project Navigator, select </a:t>
            </a:r>
            <a:r>
              <a:rPr lang="en-US" sz="1200" b="0" i="0" u="none" strike="noStrike" kern="1200" baseline="0" dirty="0" err="1" smtClean="0">
                <a:solidFill>
                  <a:schemeClr val="tx1"/>
                </a:solidFill>
                <a:latin typeface="+mn-lt"/>
                <a:ea typeface="+mn-ea"/>
                <a:cs typeface="+mn-cs"/>
              </a:rPr>
              <a:t>MapViewController.swift</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7. Find the @</a:t>
            </a:r>
            <a:r>
              <a:rPr lang="en-US" sz="1200" b="0" i="0" u="none" strike="noStrike" kern="1200" baseline="0" dirty="0" err="1" smtClean="0">
                <a:solidFill>
                  <a:schemeClr val="tx1"/>
                </a:solidFill>
                <a:latin typeface="+mn-lt"/>
                <a:ea typeface="+mn-ea"/>
                <a:cs typeface="+mn-cs"/>
              </a:rPr>
              <a:t>IBOutlet</a:t>
            </a:r>
            <a:r>
              <a:rPr lang="en-US" sz="1200" b="0" i="0" u="none" strike="noStrike" kern="1200" baseline="0" dirty="0" smtClean="0">
                <a:solidFill>
                  <a:schemeClr val="tx1"/>
                </a:solidFill>
                <a:latin typeface="+mn-lt"/>
                <a:ea typeface="+mn-ea"/>
                <a:cs typeface="+mn-cs"/>
              </a:rPr>
              <a:t> weak </a:t>
            </a:r>
            <a:r>
              <a:rPr lang="en-US" sz="1200" b="0" i="0" u="none" strike="noStrike" kern="1200" baseline="0" dirty="0" err="1" smtClean="0">
                <a:solidFill>
                  <a:schemeClr val="tx1"/>
                </a:solidFill>
                <a:latin typeface="+mn-lt"/>
                <a:ea typeface="+mn-ea"/>
                <a:cs typeface="+mn-cs"/>
              </a:rPr>
              <a:t>var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jiveMapView</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MKMapView</a:t>
            </a:r>
            <a:r>
              <a:rPr lang="en-US" sz="1200" b="0" i="0" u="none" strike="noStrike" kern="1200" baseline="0" dirty="0" smtClean="0">
                <a:solidFill>
                  <a:schemeClr val="tx1"/>
                </a:solidFill>
                <a:latin typeface="+mn-lt"/>
                <a:ea typeface="+mn-ea"/>
                <a:cs typeface="+mn-cs"/>
              </a:rPr>
              <a:t>! (around line 13).</a:t>
            </a:r>
          </a:p>
          <a:p>
            <a:r>
              <a:rPr lang="en-US" sz="1200" b="0" i="0" u="none" strike="noStrike" kern="1200" baseline="0" dirty="0" smtClean="0">
                <a:solidFill>
                  <a:schemeClr val="tx1"/>
                </a:solidFill>
                <a:latin typeface="+mn-lt"/>
                <a:ea typeface="+mn-ea"/>
                <a:cs typeface="+mn-cs"/>
              </a:rPr>
              <a:t>8. Make some space above it, then paste the code as shown below:</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45</a:t>
            </a:fld>
            <a:endParaRPr lang="en-US"/>
          </a:p>
        </p:txBody>
      </p:sp>
    </p:spTree>
    <p:extLst>
      <p:ext uri="{BB962C8B-B14F-4D97-AF65-F5344CB8AC3E}">
        <p14:creationId xmlns:p14="http://schemas.microsoft.com/office/powerpoint/2010/main" val="8241620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We’re going to use classes provided for us in the </a:t>
            </a:r>
            <a:r>
              <a:rPr lang="en-US" sz="1200" b="0" i="0" u="none" strike="noStrike" kern="1200" baseline="0" dirty="0" err="1" smtClean="0">
                <a:solidFill>
                  <a:schemeClr val="tx1"/>
                </a:solidFill>
                <a:latin typeface="+mn-lt"/>
                <a:ea typeface="+mn-ea"/>
                <a:cs typeface="+mn-cs"/>
              </a:rPr>
              <a:t>MapKit.framework</a:t>
            </a:r>
            <a:r>
              <a:rPr lang="en-US" sz="1200" b="0" i="0" u="none" strike="noStrike" kern="1200" baseline="0" dirty="0" smtClean="0">
                <a:solidFill>
                  <a:schemeClr val="tx1"/>
                </a:solidFill>
                <a:latin typeface="+mn-lt"/>
                <a:ea typeface="+mn-ea"/>
                <a:cs typeface="+mn-cs"/>
              </a:rPr>
              <a:t> to specify our</a:t>
            </a:r>
          </a:p>
          <a:p>
            <a:r>
              <a:rPr lang="en-US" sz="1200" b="0" i="0" u="none" strike="noStrike" kern="1200" baseline="0" dirty="0" smtClean="0">
                <a:solidFill>
                  <a:schemeClr val="tx1"/>
                </a:solidFill>
                <a:latin typeface="+mn-lt"/>
                <a:ea typeface="+mn-ea"/>
                <a:cs typeface="+mn-cs"/>
              </a:rPr>
              <a:t>location. First we are going to use the </a:t>
            </a:r>
            <a:r>
              <a:rPr lang="en-US" sz="1200" b="0" i="0" u="none" strike="noStrike" kern="1200" baseline="0" dirty="0" err="1" smtClean="0">
                <a:solidFill>
                  <a:schemeClr val="tx1"/>
                </a:solidFill>
                <a:latin typeface="+mn-lt"/>
                <a:ea typeface="+mn-ea"/>
                <a:cs typeface="+mn-cs"/>
              </a:rPr>
              <a:t>MKCoordinateRegion</a:t>
            </a:r>
            <a:r>
              <a:rPr lang="en-US" sz="1200" b="0" i="0" u="none" strike="noStrike" kern="1200" baseline="0" dirty="0" smtClean="0">
                <a:solidFill>
                  <a:schemeClr val="tx1"/>
                </a:solidFill>
                <a:latin typeface="+mn-lt"/>
                <a:ea typeface="+mn-ea"/>
                <a:cs typeface="+mn-cs"/>
              </a:rPr>
              <a:t> class. An</a:t>
            </a:r>
          </a:p>
          <a:p>
            <a:r>
              <a:rPr lang="en-US" sz="1200" b="0" i="0" u="none" strike="noStrike" kern="1200" baseline="0" dirty="0" err="1" smtClean="0">
                <a:solidFill>
                  <a:schemeClr val="tx1"/>
                </a:solidFill>
                <a:latin typeface="+mn-lt"/>
                <a:ea typeface="+mn-ea"/>
                <a:cs typeface="+mn-cs"/>
              </a:rPr>
              <a:t>MKCoordinateRegion</a:t>
            </a:r>
            <a:r>
              <a:rPr lang="en-US" sz="1200" b="0" i="0" u="none" strike="noStrike" kern="1200" baseline="0" dirty="0" smtClean="0">
                <a:solidFill>
                  <a:schemeClr val="tx1"/>
                </a:solidFill>
                <a:latin typeface="+mn-lt"/>
                <a:ea typeface="+mn-ea"/>
                <a:cs typeface="+mn-cs"/>
              </a:rPr>
              <a:t> is made up of a center point and a span.</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46</a:t>
            </a:fld>
            <a:endParaRPr lang="en-US"/>
          </a:p>
        </p:txBody>
      </p:sp>
    </p:spTree>
    <p:extLst>
      <p:ext uri="{BB962C8B-B14F-4D97-AF65-F5344CB8AC3E}">
        <p14:creationId xmlns:p14="http://schemas.microsoft.com/office/powerpoint/2010/main" val="8272298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need to create a center point for our region. </a:t>
            </a:r>
          </a:p>
          <a:p>
            <a:r>
              <a:rPr lang="en-US" sz="1200" b="0" i="0" u="none" strike="noStrike" kern="1200" baseline="0" dirty="0" smtClean="0">
                <a:solidFill>
                  <a:schemeClr val="tx1"/>
                </a:solidFill>
                <a:latin typeface="+mn-lt"/>
                <a:ea typeface="+mn-ea"/>
                <a:cs typeface="+mn-cs"/>
              </a:rPr>
              <a:t>After that, add the following code to set the center’s latitude and longitude:</a:t>
            </a:r>
          </a:p>
          <a:p>
            <a:r>
              <a:rPr lang="en-US" sz="1200" b="0" i="0" u="none" strike="noStrike" kern="1200" baseline="0" dirty="0" smtClean="0">
                <a:solidFill>
                  <a:schemeClr val="tx1"/>
                </a:solidFill>
                <a:latin typeface="+mn-lt"/>
                <a:ea typeface="+mn-ea"/>
                <a:cs typeface="+mn-cs"/>
              </a:rPr>
              <a:t>Below that, add the following bold code to create a span:</a:t>
            </a:r>
          </a:p>
          <a:p>
            <a:r>
              <a:rPr lang="en-US" sz="1200" b="0" i="0" u="none" strike="noStrike" kern="1200" baseline="0" dirty="0" smtClean="0">
                <a:solidFill>
                  <a:schemeClr val="tx1"/>
                </a:solidFill>
                <a:latin typeface="+mn-lt"/>
                <a:ea typeface="+mn-ea"/>
                <a:cs typeface="+mn-cs"/>
              </a:rPr>
              <a:t>After that add the following bold code to set the span’s latitude and longitude:</a:t>
            </a:r>
          </a:p>
          <a:p>
            <a:r>
              <a:rPr lang="en-US" sz="1200" b="0" i="0" u="none" strike="noStrike" kern="1200" baseline="0" dirty="0" smtClean="0">
                <a:solidFill>
                  <a:schemeClr val="tx1"/>
                </a:solidFill>
                <a:latin typeface="+mn-lt"/>
                <a:ea typeface="+mn-ea"/>
                <a:cs typeface="+mn-cs"/>
              </a:rPr>
              <a:t>Next we need to set the center and span values back onto the </a:t>
            </a:r>
            <a:r>
              <a:rPr lang="en-US" sz="1200" b="0" i="0" u="none" strike="noStrike" kern="1200" baseline="0" dirty="0" err="1" smtClean="0">
                <a:solidFill>
                  <a:schemeClr val="tx1"/>
                </a:solidFill>
                <a:latin typeface="+mn-lt"/>
                <a:ea typeface="+mn-ea"/>
                <a:cs typeface="+mn-cs"/>
              </a:rPr>
              <a:t>jiveRegion</a:t>
            </a:r>
            <a:r>
              <a:rPr lang="en-US" sz="1200" b="0" i="0" u="none" strike="noStrike" kern="1200" baseline="0" dirty="0" smtClean="0">
                <a:solidFill>
                  <a:schemeClr val="tx1"/>
                </a:solidFill>
                <a:latin typeface="+mn-lt"/>
                <a:ea typeface="+mn-ea"/>
                <a:cs typeface="+mn-cs"/>
              </a:rPr>
              <a:t> object.</a:t>
            </a:r>
          </a:p>
          <a:p>
            <a:r>
              <a:rPr lang="en-US" sz="1200" b="0" i="0" u="none" strike="noStrike" kern="1200" baseline="0" dirty="0" smtClean="0">
                <a:solidFill>
                  <a:schemeClr val="tx1"/>
                </a:solidFill>
                <a:latin typeface="+mn-lt"/>
                <a:ea typeface="+mn-ea"/>
                <a:cs typeface="+mn-cs"/>
              </a:rPr>
              <a:t>Lastly, we need to reference the map view and set the region on it to our region.</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47</a:t>
            </a:fld>
            <a:endParaRPr lang="en-US"/>
          </a:p>
        </p:txBody>
      </p:sp>
    </p:spTree>
    <p:extLst>
      <p:ext uri="{BB962C8B-B14F-4D97-AF65-F5344CB8AC3E}">
        <p14:creationId xmlns:p14="http://schemas.microsoft.com/office/powerpoint/2010/main" val="5276725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After the Simulator loads, click the Map tab. The map is centered over the Jive</a:t>
            </a:r>
          </a:p>
          <a:p>
            <a:r>
              <a:rPr lang="en-US" sz="1200" b="0" i="0" u="none" strike="noStrike" kern="1200" baseline="0" dirty="0" smtClean="0">
                <a:solidFill>
                  <a:schemeClr val="tx1"/>
                </a:solidFill>
                <a:latin typeface="+mn-lt"/>
                <a:ea typeface="+mn-ea"/>
                <a:cs typeface="+mn-cs"/>
              </a:rPr>
              <a:t>Factory’s location in New York, but it’s missing the location indicator/pin. That’s</a:t>
            </a:r>
          </a:p>
          <a:p>
            <a:r>
              <a:rPr lang="en-US" sz="1200" b="0" i="0" u="none" strike="noStrike" kern="1200" baseline="0" dirty="0" smtClean="0">
                <a:solidFill>
                  <a:schemeClr val="tx1"/>
                </a:solidFill>
                <a:latin typeface="+mn-lt"/>
                <a:ea typeface="+mn-ea"/>
                <a:cs typeface="+mn-cs"/>
              </a:rPr>
              <a:t>because we still need to create an annotation.</a:t>
            </a:r>
          </a:p>
          <a:p>
            <a:r>
              <a:rPr lang="en-US" sz="1200" b="0" i="0" u="none" strike="noStrike" kern="1200" baseline="0" dirty="0" smtClean="0">
                <a:solidFill>
                  <a:schemeClr val="tx1"/>
                </a:solidFill>
                <a:latin typeface="+mn-lt"/>
                <a:ea typeface="+mn-ea"/>
                <a:cs typeface="+mn-cs"/>
              </a:rPr>
              <a:t>After the code we added to set the region to our region, add the following bold code</a:t>
            </a:r>
          </a:p>
          <a:p>
            <a:r>
              <a:rPr lang="en-US" sz="1200" b="0" i="0" u="none" strike="noStrike" kern="1200" baseline="0" dirty="0" smtClean="0">
                <a:solidFill>
                  <a:schemeClr val="tx1"/>
                </a:solidFill>
                <a:latin typeface="+mn-lt"/>
                <a:ea typeface="+mn-ea"/>
                <a:cs typeface="+mn-cs"/>
              </a:rPr>
              <a:t>to create an annotation (around line 35):</a:t>
            </a:r>
          </a:p>
          <a:p>
            <a:r>
              <a:rPr lang="en-US" sz="1200" b="0" i="0" u="none" strike="noStrike" kern="1200" baseline="0" dirty="0" smtClean="0">
                <a:solidFill>
                  <a:schemeClr val="tx1"/>
                </a:solidFill>
                <a:latin typeface="+mn-lt"/>
                <a:ea typeface="+mn-ea"/>
                <a:cs typeface="+mn-cs"/>
              </a:rPr>
              <a:t>We need to set three values on this annotation (coordinate, title, subtitle). Add the</a:t>
            </a:r>
          </a:p>
          <a:p>
            <a:r>
              <a:rPr lang="en-US" sz="1200" b="0" i="0" u="none" strike="noStrike" kern="1200" baseline="0" dirty="0" smtClean="0">
                <a:solidFill>
                  <a:schemeClr val="tx1"/>
                </a:solidFill>
                <a:latin typeface="+mn-lt"/>
                <a:ea typeface="+mn-ea"/>
                <a:cs typeface="+mn-cs"/>
              </a:rPr>
              <a:t>following bold code:</a:t>
            </a:r>
          </a:p>
          <a:p>
            <a:r>
              <a:rPr lang="en-US" sz="1200" b="0" i="0" u="none" strike="noStrike" kern="1200" baseline="0" dirty="0" smtClean="0">
                <a:solidFill>
                  <a:schemeClr val="tx1"/>
                </a:solidFill>
                <a:latin typeface="+mn-lt"/>
                <a:ea typeface="+mn-ea"/>
                <a:cs typeface="+mn-cs"/>
              </a:rPr>
              <a:t>Finally, we need to add this annotation to our map. Add the following bold code: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smtClean="0">
                <a:solidFill>
                  <a:schemeClr val="tx1"/>
                </a:solidFill>
                <a:latin typeface="+mn-lt"/>
                <a:ea typeface="+mn-ea"/>
                <a:cs typeface="+mn-cs"/>
              </a:rPr>
              <a:t>RUN!</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48</a:t>
            </a:fld>
            <a:endParaRPr lang="en-US"/>
          </a:p>
        </p:txBody>
      </p:sp>
    </p:spTree>
    <p:extLst>
      <p:ext uri="{BB962C8B-B14F-4D97-AF65-F5344CB8AC3E}">
        <p14:creationId xmlns:p14="http://schemas.microsoft.com/office/powerpoint/2010/main" val="1754209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have quite a bit of information we need to pass along in the segue. The best way to do this is to create an object that will hold all the info for a single band and pass that between the Table View and Detail View controllers.</a:t>
            </a:r>
          </a:p>
          <a:p>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 the Project Navigator, select </a:t>
            </a:r>
            <a:r>
              <a:rPr lang="en-US" sz="1200" b="1" kern="1200" dirty="0" err="1" smtClean="0">
                <a:solidFill>
                  <a:schemeClr val="tx1"/>
                </a:solidFill>
                <a:effectLst/>
                <a:latin typeface="+mn-lt"/>
                <a:ea typeface="+mn-ea"/>
                <a:cs typeface="+mn-cs"/>
              </a:rPr>
              <a:t>BandsDetailViewController.swift</a:t>
            </a:r>
            <a:r>
              <a:rPr lang="en-US" sz="1200" kern="1200" dirty="0" smtClean="0">
                <a:solidFill>
                  <a:schemeClr val="tx1"/>
                </a:solidFill>
                <a:effectLst/>
                <a:latin typeface="+mn-lt"/>
                <a:ea typeface="+mn-ea"/>
                <a:cs typeface="+mn-cs"/>
              </a:rPr>
              <a:t>. (We want the file to be added after this file, that’s why we had you select it.)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Go to </a:t>
            </a:r>
            <a:r>
              <a:rPr lang="en-US" sz="1200" b="1" kern="1200" dirty="0" smtClean="0">
                <a:solidFill>
                  <a:schemeClr val="tx1"/>
                </a:solidFill>
                <a:effectLst/>
                <a:latin typeface="+mn-lt"/>
                <a:ea typeface="+mn-ea"/>
                <a:cs typeface="+mn-cs"/>
              </a:rPr>
              <a:t>File &gt; New &gt; File</a:t>
            </a:r>
            <a:r>
              <a:rPr lang="en-US" sz="1200" kern="1200" dirty="0" smtClean="0">
                <a:solidFill>
                  <a:schemeClr val="tx1"/>
                </a:solidFill>
                <a:effectLst/>
                <a:latin typeface="+mn-lt"/>
                <a:ea typeface="+mn-ea"/>
                <a:cs typeface="+mn-cs"/>
              </a:rPr>
              <a:t> (or hit </a:t>
            </a:r>
            <a:r>
              <a:rPr lang="en-US" sz="1200" b="1" kern="1200" dirty="0" err="1" smtClean="0">
                <a:solidFill>
                  <a:schemeClr val="tx1"/>
                </a:solidFill>
                <a:effectLst/>
                <a:latin typeface="+mn-lt"/>
                <a:ea typeface="+mn-ea"/>
                <a:cs typeface="+mn-cs"/>
              </a:rPr>
              <a:t>Cmd</a:t>
            </a:r>
            <a:r>
              <a:rPr lang="en-US" sz="1200" b="1" kern="1200" dirty="0" smtClean="0">
                <a:solidFill>
                  <a:schemeClr val="tx1"/>
                </a:solidFill>
                <a:effectLst/>
                <a:latin typeface="+mn-lt"/>
                <a:ea typeface="+mn-ea"/>
                <a:cs typeface="+mn-cs"/>
              </a:rPr>
              <a:t>–N</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Double–click </a:t>
            </a:r>
            <a:r>
              <a:rPr lang="en-US" sz="1200" b="1" kern="1200" dirty="0" smtClean="0">
                <a:solidFill>
                  <a:schemeClr val="tx1"/>
                </a:solidFill>
                <a:effectLst/>
                <a:latin typeface="+mn-lt"/>
                <a:ea typeface="+mn-ea"/>
                <a:cs typeface="+mn-cs"/>
              </a:rPr>
              <a:t>Cocoa Touch Class</a:t>
            </a:r>
            <a:r>
              <a:rPr lang="en-US" sz="1200" kern="1200" dirty="0" smtClean="0">
                <a:solidFill>
                  <a:schemeClr val="tx1"/>
                </a:solidFill>
                <a:effectLst/>
                <a:latin typeface="+mn-lt"/>
                <a:ea typeface="+mn-ea"/>
                <a:cs typeface="+mn-cs"/>
              </a:rPr>
              <a:t> to choose it.</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27402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From the </a:t>
            </a:r>
            <a:r>
              <a:rPr lang="en-US" sz="1200" b="1" kern="1200" dirty="0" smtClean="0">
                <a:solidFill>
                  <a:schemeClr val="tx1"/>
                </a:solidFill>
                <a:effectLst/>
                <a:latin typeface="+mn-lt"/>
                <a:ea typeface="+mn-ea"/>
                <a:cs typeface="+mn-cs"/>
              </a:rPr>
              <a:t>Subclass of</a:t>
            </a:r>
            <a:r>
              <a:rPr lang="en-US" sz="1200" kern="1200" dirty="0" smtClean="0">
                <a:solidFill>
                  <a:schemeClr val="tx1"/>
                </a:solidFill>
                <a:effectLst/>
                <a:latin typeface="+mn-lt"/>
                <a:ea typeface="+mn-ea"/>
                <a:cs typeface="+mn-cs"/>
              </a:rPr>
              <a:t> menu, choose </a:t>
            </a:r>
            <a:r>
              <a:rPr lang="en-US" sz="1200" b="1" kern="1200" dirty="0" err="1" smtClean="0">
                <a:solidFill>
                  <a:schemeClr val="tx1"/>
                </a:solidFill>
                <a:effectLst/>
                <a:latin typeface="+mn-lt"/>
                <a:ea typeface="+mn-ea"/>
                <a:cs typeface="+mn-cs"/>
              </a:rPr>
              <a:t>NSObject</a:t>
            </a:r>
            <a:r>
              <a:rPr lang="en-US" sz="1200" kern="1200" dirty="0" smtClean="0">
                <a:solidFill>
                  <a:schemeClr val="tx1"/>
                </a:solidFill>
                <a:effectLst/>
                <a:latin typeface="+mn-lt"/>
                <a:ea typeface="+mn-ea"/>
                <a:cs typeface="+mn-cs"/>
              </a:rPr>
              <a:t> (or start typing it and let </a:t>
            </a:r>
            <a:r>
              <a:rPr lang="en-US" sz="1200" kern="1200" dirty="0" err="1" smtClean="0">
                <a:solidFill>
                  <a:schemeClr val="tx1"/>
                </a:solidFill>
                <a:effectLst/>
                <a:latin typeface="+mn-lt"/>
                <a:ea typeface="+mn-ea"/>
                <a:cs typeface="+mn-cs"/>
              </a:rPr>
              <a:t>Xcode</a:t>
            </a:r>
            <a:r>
              <a:rPr lang="en-US" sz="1200" kern="1200" dirty="0" smtClean="0">
                <a:solidFill>
                  <a:schemeClr val="tx1"/>
                </a:solidFill>
                <a:effectLst/>
                <a:latin typeface="+mn-lt"/>
                <a:ea typeface="+mn-ea"/>
                <a:cs typeface="+mn-cs"/>
              </a:rPr>
              <a:t> autocomplete it for you).</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Next to </a:t>
            </a:r>
            <a:r>
              <a:rPr lang="en-US" sz="1200" b="1" kern="1200" dirty="0" smtClean="0">
                <a:solidFill>
                  <a:schemeClr val="tx1"/>
                </a:solidFill>
                <a:effectLst/>
                <a:latin typeface="+mn-lt"/>
                <a:ea typeface="+mn-ea"/>
                <a:cs typeface="+mn-cs"/>
              </a:rPr>
              <a:t>Class</a:t>
            </a:r>
            <a:r>
              <a:rPr lang="en-US" sz="1200" kern="1200" dirty="0" smtClean="0">
                <a:solidFill>
                  <a:schemeClr val="tx1"/>
                </a:solidFill>
                <a:effectLst/>
                <a:latin typeface="+mn-lt"/>
                <a:ea typeface="+mn-ea"/>
                <a:cs typeface="+mn-cs"/>
              </a:rPr>
              <a:t>, type </a:t>
            </a:r>
            <a:r>
              <a:rPr lang="en-US" sz="1200" b="1" kern="1200" dirty="0" err="1" smtClean="0">
                <a:solidFill>
                  <a:schemeClr val="tx1"/>
                </a:solidFill>
                <a:effectLst/>
                <a:latin typeface="+mn-lt"/>
                <a:ea typeface="+mn-ea"/>
                <a:cs typeface="+mn-cs"/>
              </a:rPr>
              <a:t>BandDetail</a:t>
            </a:r>
            <a:r>
              <a:rPr lang="en-US" sz="1200" kern="1200" dirty="0" smtClean="0">
                <a:solidFill>
                  <a:schemeClr val="tx1"/>
                </a:solidFill>
                <a:effectLst/>
                <a:latin typeface="+mn-lt"/>
                <a:ea typeface="+mn-ea"/>
                <a:cs typeface="+mn-cs"/>
              </a:rPr>
              <a:t> (that is singular </a:t>
            </a:r>
            <a:r>
              <a:rPr lang="en-US" sz="1200" b="1" kern="1200" dirty="0" smtClean="0">
                <a:solidFill>
                  <a:schemeClr val="tx1"/>
                </a:solidFill>
                <a:effectLst/>
                <a:latin typeface="+mn-lt"/>
                <a:ea typeface="+mn-ea"/>
                <a:cs typeface="+mn-cs"/>
              </a:rPr>
              <a:t>Band</a:t>
            </a:r>
            <a:r>
              <a:rPr lang="en-US" sz="1200" kern="1200" dirty="0" smtClean="0">
                <a:solidFill>
                  <a:schemeClr val="tx1"/>
                </a:solidFill>
                <a:effectLst/>
                <a:latin typeface="+mn-lt"/>
                <a:ea typeface="+mn-ea"/>
                <a:cs typeface="+mn-cs"/>
              </a:rPr>
              <a:t>, not plural!).</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Click </a:t>
            </a:r>
            <a:r>
              <a:rPr lang="en-US" sz="1200" b="1" kern="1200" dirty="0" smtClean="0">
                <a:solidFill>
                  <a:schemeClr val="tx1"/>
                </a:solidFill>
                <a:effectLst/>
                <a:latin typeface="+mn-lt"/>
                <a:ea typeface="+mn-ea"/>
                <a:cs typeface="+mn-cs"/>
              </a:rPr>
              <a:t>Next</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You should already be in the </a:t>
            </a:r>
            <a:r>
              <a:rPr lang="en-US" sz="1200" b="1" kern="1200" dirty="0" smtClean="0">
                <a:solidFill>
                  <a:schemeClr val="tx1"/>
                </a:solidFill>
                <a:effectLst/>
                <a:latin typeface="+mn-lt"/>
                <a:ea typeface="+mn-ea"/>
                <a:cs typeface="+mn-cs"/>
              </a:rPr>
              <a:t>Jive Factory</a:t>
            </a:r>
            <a:r>
              <a:rPr lang="en-US" sz="1200" kern="1200" dirty="0" smtClean="0">
                <a:solidFill>
                  <a:schemeClr val="tx1"/>
                </a:solidFill>
                <a:effectLst/>
                <a:latin typeface="+mn-lt"/>
                <a:ea typeface="+mn-ea"/>
                <a:cs typeface="+mn-cs"/>
              </a:rPr>
              <a:t> folder, so click </a:t>
            </a:r>
            <a:r>
              <a:rPr lang="en-US" sz="1200" b="1" kern="1200" dirty="0" smtClean="0">
                <a:solidFill>
                  <a:schemeClr val="tx1"/>
                </a:solidFill>
                <a:effectLst/>
                <a:latin typeface="+mn-lt"/>
                <a:ea typeface="+mn-ea"/>
                <a:cs typeface="+mn-cs"/>
              </a:rPr>
              <a:t>Create</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Notice that </a:t>
            </a:r>
            <a:r>
              <a:rPr lang="en-US" sz="1200" b="1" kern="1200" dirty="0" err="1" smtClean="0">
                <a:solidFill>
                  <a:schemeClr val="tx1"/>
                </a:solidFill>
                <a:effectLst/>
                <a:latin typeface="+mn-lt"/>
                <a:ea typeface="+mn-ea"/>
                <a:cs typeface="+mn-cs"/>
              </a:rPr>
              <a:t>BandDetail.swift</a:t>
            </a:r>
            <a:r>
              <a:rPr lang="en-US" sz="1200" kern="1200" dirty="0" smtClean="0">
                <a:solidFill>
                  <a:schemeClr val="tx1"/>
                </a:solidFill>
                <a:effectLst/>
                <a:latin typeface="+mn-lt"/>
                <a:ea typeface="+mn-ea"/>
                <a:cs typeface="+mn-cs"/>
              </a:rPr>
              <a:t> has been added in the Project Navigator.</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Click on </a:t>
            </a:r>
            <a:r>
              <a:rPr lang="en-US" sz="1200" b="1" kern="1200" dirty="0" err="1" smtClean="0">
                <a:solidFill>
                  <a:schemeClr val="tx1"/>
                </a:solidFill>
                <a:effectLst/>
                <a:latin typeface="+mn-lt"/>
                <a:ea typeface="+mn-ea"/>
                <a:cs typeface="+mn-cs"/>
              </a:rPr>
              <a:t>BandDetail.swift</a:t>
            </a:r>
            <a:r>
              <a:rPr lang="en-US" sz="1200" kern="1200" dirty="0" smtClean="0">
                <a:solidFill>
                  <a:schemeClr val="tx1"/>
                </a:solidFill>
                <a:effectLst/>
                <a:latin typeface="+mn-lt"/>
                <a:ea typeface="+mn-ea"/>
                <a:cs typeface="+mn-cs"/>
              </a:rPr>
              <a:t> to open it if it isn’t already.</a:t>
            </a:r>
          </a:p>
          <a:p>
            <a:endParaRPr lang="en-US" sz="120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135552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Add to </a:t>
            </a:r>
            <a:r>
              <a:rPr lang="en-US" baseline="0" dirty="0" err="1" smtClean="0"/>
              <a:t>BandDetail.swift</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280003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Navigate to the Desktop &gt; Class Files &gt; </a:t>
            </a:r>
            <a:r>
              <a:rPr lang="en-US" sz="1200" b="0" i="0" u="none" strike="noStrike" kern="1200" baseline="0" dirty="0" err="1" smtClean="0">
                <a:solidFill>
                  <a:schemeClr val="tx1"/>
                </a:solidFill>
                <a:latin typeface="+mn-lt"/>
                <a:ea typeface="+mn-ea"/>
                <a:cs typeface="+mn-cs"/>
              </a:rPr>
              <a:t>yourname</a:t>
            </a:r>
            <a:r>
              <a:rPr lang="en-US" sz="1200" b="0" i="0" u="none" strike="noStrike" kern="1200" baseline="0" dirty="0" smtClean="0">
                <a:solidFill>
                  <a:schemeClr val="tx1"/>
                </a:solidFill>
                <a:latin typeface="+mn-lt"/>
                <a:ea typeface="+mn-ea"/>
                <a:cs typeface="+mn-cs"/>
              </a:rPr>
              <a:t>-iOS Dev Level 2 Class &gt; Code</a:t>
            </a:r>
          </a:p>
          <a:p>
            <a:r>
              <a:rPr lang="en-US" sz="1200" b="0" i="0" u="none" strike="noStrike" kern="1200" baseline="0" dirty="0" smtClean="0">
                <a:solidFill>
                  <a:schemeClr val="tx1"/>
                </a:solidFill>
                <a:latin typeface="+mn-lt"/>
                <a:ea typeface="+mn-ea"/>
                <a:cs typeface="+mn-cs"/>
              </a:rPr>
              <a:t>Snippets folder and open band-detail-</a:t>
            </a:r>
            <a:r>
              <a:rPr lang="en-US" sz="1200" b="0" i="0" u="none" strike="noStrike" kern="1200" baseline="0" dirty="0" err="1" smtClean="0">
                <a:solidFill>
                  <a:schemeClr val="tx1"/>
                </a:solidFill>
                <a:latin typeface="+mn-lt"/>
                <a:ea typeface="+mn-ea"/>
                <a:cs typeface="+mn-cs"/>
              </a:rPr>
              <a:t>objects.txt</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Press </a:t>
            </a:r>
            <a:r>
              <a:rPr lang="en-US" sz="1200" b="0" i="0" u="none" strike="noStrike" kern="1200" baseline="0" dirty="0" err="1" smtClean="0">
                <a:solidFill>
                  <a:schemeClr val="tx1"/>
                </a:solidFill>
                <a:latin typeface="+mn-lt"/>
                <a:ea typeface="+mn-ea"/>
                <a:cs typeface="+mn-cs"/>
              </a:rPr>
              <a:t>Cmd</a:t>
            </a:r>
            <a:r>
              <a:rPr lang="en-US" sz="1200" b="0" i="0" u="none" strike="noStrike" kern="1200" baseline="0" dirty="0" smtClean="0">
                <a:solidFill>
                  <a:schemeClr val="tx1"/>
                </a:solidFill>
                <a:latin typeface="+mn-lt"/>
                <a:ea typeface="+mn-ea"/>
                <a:cs typeface="+mn-cs"/>
              </a:rPr>
              <a:t>–A to select all the code.</a:t>
            </a:r>
          </a:p>
          <a:p>
            <a:r>
              <a:rPr lang="en-US" sz="1200" b="0" i="0" u="none" strike="noStrike" kern="1200" baseline="0" dirty="0" smtClean="0">
                <a:solidFill>
                  <a:schemeClr val="tx1"/>
                </a:solidFill>
                <a:latin typeface="+mn-lt"/>
                <a:ea typeface="+mn-ea"/>
                <a:cs typeface="+mn-cs"/>
              </a:rPr>
              <a:t>Press </a:t>
            </a:r>
            <a:r>
              <a:rPr lang="en-US" sz="1200" b="0" i="0" u="none" strike="noStrike" kern="1200" baseline="0" dirty="0" err="1" smtClean="0">
                <a:solidFill>
                  <a:schemeClr val="tx1"/>
                </a:solidFill>
                <a:latin typeface="+mn-lt"/>
                <a:ea typeface="+mn-ea"/>
                <a:cs typeface="+mn-cs"/>
              </a:rPr>
              <a:t>Cmd</a:t>
            </a:r>
            <a:r>
              <a:rPr lang="en-US" sz="1200" b="0" i="0" u="none" strike="noStrike" kern="1200" baseline="0" dirty="0" smtClean="0">
                <a:solidFill>
                  <a:schemeClr val="tx1"/>
                </a:solidFill>
                <a:latin typeface="+mn-lt"/>
                <a:ea typeface="+mn-ea"/>
                <a:cs typeface="+mn-cs"/>
              </a:rPr>
              <a:t>–C to copy it.</a:t>
            </a:r>
          </a:p>
          <a:p>
            <a:r>
              <a:rPr lang="en-US" sz="1200" b="0" i="0" u="none" strike="noStrike" kern="1200" baseline="0" dirty="0" smtClean="0">
                <a:solidFill>
                  <a:schemeClr val="tx1"/>
                </a:solidFill>
                <a:latin typeface="+mn-lt"/>
                <a:ea typeface="+mn-ea"/>
                <a:cs typeface="+mn-cs"/>
              </a:rPr>
              <a:t>Go to </a:t>
            </a:r>
            <a:r>
              <a:rPr lang="en-US" sz="1200" b="0" i="0" u="none" strike="noStrike" kern="1200" baseline="0" dirty="0" err="1" smtClean="0">
                <a:solidFill>
                  <a:schemeClr val="tx1"/>
                </a:solidFill>
                <a:latin typeface="+mn-lt"/>
                <a:ea typeface="+mn-ea"/>
                <a:cs typeface="+mn-cs"/>
              </a:rPr>
              <a:t>BandsTableViewController.swift</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Select and delete the commented out lines (around lines 20–24) in the </a:t>
            </a:r>
            <a:r>
              <a:rPr lang="en-US" sz="1200" b="0" i="0" u="none" strike="noStrike" kern="1200" baseline="0" dirty="0" err="1" smtClean="0">
                <a:solidFill>
                  <a:schemeClr val="tx1"/>
                </a:solidFill>
                <a:latin typeface="+mn-lt"/>
                <a:ea typeface="+mn-ea"/>
                <a:cs typeface="+mn-cs"/>
              </a:rPr>
              <a:t>super.viewDidLoad</a:t>
            </a:r>
            <a:r>
              <a:rPr lang="en-US" sz="1200" b="0" i="0" u="none" strike="noStrike" kern="1200" baseline="0" dirty="0" smtClean="0">
                <a:solidFill>
                  <a:schemeClr val="tx1"/>
                </a:solidFill>
                <a:latin typeface="+mn-lt"/>
                <a:ea typeface="+mn-ea"/>
                <a:cs typeface="+mn-cs"/>
              </a:rPr>
              <a:t>() method.</a:t>
            </a:r>
          </a:p>
          <a:p>
            <a:r>
              <a:rPr lang="en-US" sz="1200" b="0" i="0" u="none" strike="noStrike" kern="1200" baseline="0" dirty="0" smtClean="0">
                <a:solidFill>
                  <a:schemeClr val="tx1"/>
                </a:solidFill>
                <a:latin typeface="+mn-lt"/>
                <a:ea typeface="+mn-ea"/>
                <a:cs typeface="+mn-cs"/>
              </a:rPr>
              <a:t>paste the code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Scroll through the code you just pasted. Note that each block of code creates a new object and sets its properties. The first line creates an object of the type </a:t>
            </a:r>
            <a:r>
              <a:rPr lang="en-US" sz="1200" b="0" i="0" u="none" strike="noStrike" kern="1200" baseline="0" dirty="0" err="1" smtClean="0">
                <a:solidFill>
                  <a:schemeClr val="tx1"/>
                </a:solidFill>
                <a:latin typeface="+mn-lt"/>
                <a:ea typeface="+mn-ea"/>
                <a:cs typeface="+mn-cs"/>
              </a:rPr>
              <a:t>BandDetail</a:t>
            </a:r>
            <a:r>
              <a:rPr lang="en-US" sz="1200" b="0" i="0" u="none" strike="noStrike" kern="1200" baseline="0" dirty="0" smtClean="0">
                <a:solidFill>
                  <a:schemeClr val="tx1"/>
                </a:solidFill>
                <a:latin typeface="+mn-lt"/>
                <a:ea typeface="+mn-ea"/>
                <a:cs typeface="+mn-cs"/>
              </a:rPr>
              <a:t> by allocating memory to it and initializing it. The rest of the code sets the different properties we created when we built the </a:t>
            </a:r>
            <a:r>
              <a:rPr lang="en-US" sz="1200" b="0" i="0" u="none" strike="noStrike" kern="1200" baseline="0" dirty="0" err="1" smtClean="0">
                <a:solidFill>
                  <a:schemeClr val="tx1"/>
                </a:solidFill>
                <a:latin typeface="+mn-lt"/>
                <a:ea typeface="+mn-ea"/>
                <a:cs typeface="+mn-cs"/>
              </a:rPr>
              <a:t>BandDetail</a:t>
            </a:r>
            <a:r>
              <a:rPr lang="en-US" sz="1200" b="0" i="0" u="none" strike="noStrike" kern="1200" baseline="0" dirty="0" smtClean="0">
                <a:solidFill>
                  <a:schemeClr val="tx1"/>
                </a:solidFill>
                <a:latin typeface="+mn-lt"/>
                <a:ea typeface="+mn-ea"/>
                <a:cs typeface="+mn-cs"/>
              </a:rPr>
              <a:t> class to the correct details for the band.</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1080631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have the objects for our bands created, and now we need to be able to pass along the correct object depending on the row the user clicks. If you remember from a previous exercise, we used an array to hold the Titles for the different bands, then pulled the correct band title depending on what the user clicked. We need to do a similar thing for these objects. The arrays we created for </a:t>
            </a:r>
            <a:r>
              <a:rPr lang="en-US" sz="1200" b="0" i="0" u="none" strike="noStrike" kern="1200" baseline="0" dirty="0" err="1" smtClean="0">
                <a:solidFill>
                  <a:schemeClr val="tx1"/>
                </a:solidFill>
                <a:latin typeface="+mn-lt"/>
                <a:ea typeface="+mn-ea"/>
                <a:cs typeface="+mn-cs"/>
              </a:rPr>
              <a:t>bandTitles</a:t>
            </a:r>
            <a:r>
              <a:rPr lang="en-US" sz="1200" b="0" i="0" u="none" strike="noStrike" kern="1200" baseline="0" dirty="0" smtClean="0">
                <a:solidFill>
                  <a:schemeClr val="tx1"/>
                </a:solidFill>
                <a:latin typeface="+mn-lt"/>
                <a:ea typeface="+mn-ea"/>
                <a:cs typeface="+mn-cs"/>
              </a:rPr>
              <a:t> etc. are prefixed with let. When you use let you are creating a constant or immutable object. However, when you use </a:t>
            </a:r>
            <a:r>
              <a:rPr lang="en-US" sz="1200" b="0" i="0" u="none" strike="noStrike" kern="1200" baseline="0" dirty="0" err="1" smtClean="0">
                <a:solidFill>
                  <a:schemeClr val="tx1"/>
                </a:solidFill>
                <a:latin typeface="+mn-lt"/>
                <a:ea typeface="+mn-ea"/>
                <a:cs typeface="+mn-cs"/>
              </a:rPr>
              <a:t>var</a:t>
            </a:r>
            <a:r>
              <a:rPr lang="en-US" sz="1200" b="0" i="0" u="none" strike="noStrike" kern="1200" baseline="0" dirty="0" smtClean="0">
                <a:solidFill>
                  <a:schemeClr val="tx1"/>
                </a:solidFill>
                <a:latin typeface="+mn-lt"/>
                <a:ea typeface="+mn-ea"/>
                <a:cs typeface="+mn-cs"/>
              </a:rPr>
              <a:t> you are creating a mutable object. Only mutable objects are allowed to be updated after creation.</a:t>
            </a:r>
          </a:p>
          <a:p>
            <a:endParaRPr lang="en-US" sz="1200" b="0" i="0" u="none" strike="noStrike" kern="1200" baseline="0" dirty="0" smtClean="0">
              <a:solidFill>
                <a:schemeClr val="tx1"/>
              </a:solidFill>
              <a:latin typeface="+mn-lt"/>
              <a:ea typeface="+mn-ea"/>
              <a:cs typeface="+mn-cs"/>
            </a:endParaRPr>
          </a:p>
          <a:p>
            <a:pPr marL="228600" indent="-228600">
              <a:buAutoNum type="arabicPeriod"/>
            </a:pPr>
            <a:r>
              <a:rPr lang="en-US" sz="1200" b="0" i="0" u="none" strike="noStrike" kern="1200" baseline="0" dirty="0" smtClean="0">
                <a:solidFill>
                  <a:schemeClr val="tx1"/>
                </a:solidFill>
                <a:latin typeface="+mn-lt"/>
                <a:ea typeface="+mn-ea"/>
                <a:cs typeface="+mn-cs"/>
              </a:rPr>
              <a:t>In the Project Navigator, click on </a:t>
            </a:r>
            <a:r>
              <a:rPr lang="en-US" sz="1200" b="0" i="0" u="none" strike="noStrike" kern="1200" baseline="0" dirty="0" err="1" smtClean="0">
                <a:solidFill>
                  <a:schemeClr val="tx1"/>
                </a:solidFill>
                <a:latin typeface="+mn-lt"/>
                <a:ea typeface="+mn-ea"/>
                <a:cs typeface="+mn-cs"/>
              </a:rPr>
              <a:t>BandsTableViewController.swift</a:t>
            </a:r>
            <a:r>
              <a:rPr lang="en-US" sz="1200" b="0" i="0" u="none" strike="noStrike" kern="1200" baseline="0" dirty="0" smtClean="0">
                <a:solidFill>
                  <a:schemeClr val="tx1"/>
                </a:solidFill>
                <a:latin typeface="+mn-lt"/>
                <a:ea typeface="+mn-ea"/>
                <a:cs typeface="+mn-cs"/>
              </a:rPr>
              <a:t>.</a:t>
            </a:r>
          </a:p>
          <a:p>
            <a:pPr marL="228600" indent="-228600">
              <a:buAutoNum type="arabicPeriod"/>
            </a:pPr>
            <a:r>
              <a:rPr lang="en-US" sz="1200" b="0" i="0" u="none" strike="noStrike" kern="1200" baseline="0" dirty="0" smtClean="0">
                <a:solidFill>
                  <a:schemeClr val="tx1"/>
                </a:solidFill>
                <a:latin typeface="+mn-lt"/>
                <a:ea typeface="+mn-ea"/>
                <a:cs typeface="+mn-cs"/>
              </a:rPr>
              <a:t>Below the </a:t>
            </a:r>
            <a:r>
              <a:rPr lang="en-US" sz="1200" b="0" i="0" u="none" strike="noStrike" kern="1200" baseline="0" dirty="0" err="1" smtClean="0">
                <a:solidFill>
                  <a:schemeClr val="tx1"/>
                </a:solidFill>
                <a:latin typeface="+mn-lt"/>
                <a:ea typeface="+mn-ea"/>
                <a:cs typeface="+mn-cs"/>
              </a:rPr>
              <a:t>bandImageNames</a:t>
            </a:r>
            <a:r>
              <a:rPr lang="en-US" sz="1200" b="0" i="0" u="none" strike="noStrike" kern="1200" baseline="0" dirty="0" smtClean="0">
                <a:solidFill>
                  <a:schemeClr val="tx1"/>
                </a:solidFill>
                <a:latin typeface="+mn-lt"/>
                <a:ea typeface="+mn-ea"/>
                <a:cs typeface="+mn-cs"/>
              </a:rPr>
              <a:t> property (around line 16), add the following bold code:</a:t>
            </a:r>
          </a:p>
          <a:p>
            <a:r>
              <a:rPr lang="en-US" sz="1200" b="0" i="0" u="none" strike="noStrike" kern="1200" baseline="0" dirty="0" smtClean="0">
                <a:solidFill>
                  <a:schemeClr val="tx1"/>
                </a:solidFill>
                <a:latin typeface="+mn-lt"/>
                <a:ea typeface="+mn-ea"/>
                <a:cs typeface="+mn-cs"/>
              </a:rPr>
              <a:t>Notice that we use </a:t>
            </a:r>
            <a:r>
              <a:rPr lang="en-US" sz="1200" b="0" i="0" u="none" strike="noStrike" kern="1200" baseline="0" dirty="0" err="1" smtClean="0">
                <a:solidFill>
                  <a:schemeClr val="tx1"/>
                </a:solidFill>
                <a:latin typeface="+mn-lt"/>
                <a:ea typeface="+mn-ea"/>
                <a:cs typeface="+mn-cs"/>
              </a:rPr>
              <a:t>var</a:t>
            </a:r>
            <a:r>
              <a:rPr lang="en-US" sz="1200" b="0" i="0" u="none" strike="noStrike" kern="1200" baseline="0" dirty="0" smtClean="0">
                <a:solidFill>
                  <a:schemeClr val="tx1"/>
                </a:solidFill>
                <a:latin typeface="+mn-lt"/>
                <a:ea typeface="+mn-ea"/>
                <a:cs typeface="+mn-cs"/>
              </a:rPr>
              <a:t> in order to create a mutable object. We set the name of our</a:t>
            </a:r>
          </a:p>
          <a:p>
            <a:r>
              <a:rPr lang="en-US" sz="1200" b="0" i="0" u="none" strike="noStrike" kern="1200" baseline="0" dirty="0" smtClean="0">
                <a:solidFill>
                  <a:schemeClr val="tx1"/>
                </a:solidFill>
                <a:latin typeface="+mn-lt"/>
                <a:ea typeface="+mn-ea"/>
                <a:cs typeface="+mn-cs"/>
              </a:rPr>
              <a:t>object to </a:t>
            </a:r>
            <a:r>
              <a:rPr lang="en-US" sz="1200" b="0" i="0" u="none" strike="noStrike" kern="1200" baseline="0" dirty="0" err="1" smtClean="0">
                <a:solidFill>
                  <a:schemeClr val="tx1"/>
                </a:solidFill>
                <a:latin typeface="+mn-lt"/>
                <a:ea typeface="+mn-ea"/>
                <a:cs typeface="+mn-cs"/>
              </a:rPr>
              <a:t>bandDetails</a:t>
            </a:r>
            <a:r>
              <a:rPr lang="en-US" sz="1200" b="0" i="0" u="none" strike="noStrike" kern="1200" baseline="0" dirty="0" smtClean="0">
                <a:solidFill>
                  <a:schemeClr val="tx1"/>
                </a:solidFill>
                <a:latin typeface="+mn-lt"/>
                <a:ea typeface="+mn-ea"/>
                <a:cs typeface="+mn-cs"/>
              </a:rPr>
              <a:t> and we set the object to an array that contains the type</a:t>
            </a:r>
          </a:p>
          <a:p>
            <a:r>
              <a:rPr lang="en-US" sz="1200" b="0" i="0" u="none" strike="noStrike" kern="1200" baseline="0" dirty="0" err="1" smtClean="0">
                <a:solidFill>
                  <a:schemeClr val="tx1"/>
                </a:solidFill>
                <a:latin typeface="+mn-lt"/>
                <a:ea typeface="+mn-ea"/>
                <a:cs typeface="+mn-cs"/>
              </a:rPr>
              <a:t>BandDetail</a:t>
            </a:r>
            <a:r>
              <a:rPr lang="en-US" sz="1200" b="0" i="0" u="none" strike="noStrike" kern="1200" baseline="0" dirty="0" smtClean="0">
                <a:solidFill>
                  <a:schemeClr val="tx1"/>
                </a:solidFill>
                <a:latin typeface="+mn-lt"/>
                <a:ea typeface="+mn-ea"/>
                <a:cs typeface="+mn-cs"/>
              </a:rPr>
              <a:t>. In Swift an array must contain only one data type (in this case we set it</a:t>
            </a:r>
          </a:p>
          <a:p>
            <a:r>
              <a:rPr lang="en-US" sz="1200" b="0" i="0" u="none" strike="noStrike" kern="1200" baseline="0" dirty="0" smtClean="0">
                <a:solidFill>
                  <a:schemeClr val="tx1"/>
                </a:solidFill>
                <a:latin typeface="+mn-lt"/>
                <a:ea typeface="+mn-ea"/>
                <a:cs typeface="+mn-cs"/>
              </a:rPr>
              <a:t>to our custom object of </a:t>
            </a:r>
            <a:r>
              <a:rPr lang="en-US" sz="1200" b="0" i="0" u="none" strike="noStrike" kern="1200" baseline="0" dirty="0" err="1" smtClean="0">
                <a:solidFill>
                  <a:schemeClr val="tx1"/>
                </a:solidFill>
                <a:latin typeface="+mn-lt"/>
                <a:ea typeface="+mn-ea"/>
                <a:cs typeface="+mn-cs"/>
              </a:rPr>
              <a:t>BandDetail</a:t>
            </a:r>
            <a:r>
              <a:rPr lang="en-US" sz="1200" b="0" i="0" u="none" strike="noStrike" kern="1200" baseline="0" dirty="0" smtClean="0">
                <a:solidFill>
                  <a:schemeClr val="tx1"/>
                </a:solidFill>
                <a:latin typeface="+mn-lt"/>
                <a:ea typeface="+mn-ea"/>
                <a:cs typeface="+mn-cs"/>
              </a:rPr>
              <a:t>).</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393824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7/6/17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7/6/17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7/6/17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7/6/17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7/6/17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7/6/17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7/6/17</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7/6/17</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7/6/17</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4</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4955" y="366078"/>
            <a:ext cx="6649752" cy="5211762"/>
          </a:xfrm>
          <a:prstGeom prst="rect">
            <a:avLst/>
          </a:prstGeom>
        </p:spPr>
      </p:pic>
    </p:spTree>
    <p:extLst>
      <p:ext uri="{BB962C8B-B14F-4D97-AF65-F5344CB8AC3E}">
        <p14:creationId xmlns:p14="http://schemas.microsoft.com/office/powerpoint/2010/main" val="511136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28600" lvl="1" indent="0">
              <a:buNone/>
            </a:pPr>
            <a:r>
              <a:rPr lang="en-US" sz="2400" dirty="0" err="1"/>
              <a:t>blackAngelsDetails.showDetails</a:t>
            </a:r>
            <a:r>
              <a:rPr lang="en-US" sz="2400" dirty="0"/>
              <a:t> = "Over 21 - $15"</a:t>
            </a:r>
          </a:p>
          <a:p>
            <a:pPr marL="228600" lvl="1" indent="0">
              <a:buNone/>
            </a:pPr>
            <a:r>
              <a:rPr lang="en-US" sz="2400" b="1" dirty="0" err="1"/>
              <a:t>bandDetails.append</a:t>
            </a:r>
            <a:r>
              <a:rPr lang="en-US" sz="2400" b="1" dirty="0"/>
              <a:t>(</a:t>
            </a:r>
            <a:r>
              <a:rPr lang="en-US" sz="2400" b="1" dirty="0" err="1"/>
              <a:t>nicoleAtkinsBandDetail</a:t>
            </a:r>
            <a:r>
              <a:rPr lang="en-US" sz="2400" b="1" dirty="0"/>
              <a:t>)</a:t>
            </a:r>
          </a:p>
          <a:p>
            <a:pPr marL="228600" lvl="1" indent="0">
              <a:buNone/>
            </a:pPr>
            <a:r>
              <a:rPr lang="en-US" sz="2400" b="1" dirty="0" err="1"/>
              <a:t>bandDetails.append</a:t>
            </a:r>
            <a:r>
              <a:rPr lang="en-US" sz="2400" b="1" dirty="0"/>
              <a:t>(</a:t>
            </a:r>
            <a:r>
              <a:rPr lang="en-US" sz="2400" b="1" dirty="0" err="1"/>
              <a:t>ambulanceLtdDetails</a:t>
            </a:r>
            <a:r>
              <a:rPr lang="en-US" sz="2400" b="1" dirty="0"/>
              <a:t>)</a:t>
            </a:r>
          </a:p>
          <a:p>
            <a:pPr marL="228600" lvl="1" indent="0">
              <a:buNone/>
            </a:pPr>
            <a:r>
              <a:rPr lang="en-US" sz="2400" b="1" dirty="0" err="1"/>
              <a:t>bandDetails.append</a:t>
            </a:r>
            <a:r>
              <a:rPr lang="en-US" sz="2400" b="1" dirty="0"/>
              <a:t>(</a:t>
            </a:r>
            <a:r>
              <a:rPr lang="en-US" sz="2400" b="1" dirty="0" err="1"/>
              <a:t>sleepiesDetails</a:t>
            </a:r>
            <a:r>
              <a:rPr lang="en-US" sz="2400" b="1" dirty="0"/>
              <a:t>)</a:t>
            </a:r>
          </a:p>
          <a:p>
            <a:pPr marL="228600" lvl="1" indent="0">
              <a:buNone/>
            </a:pPr>
            <a:r>
              <a:rPr lang="en-US" sz="2400" b="1" dirty="0" err="1"/>
              <a:t>bandDetails.append</a:t>
            </a:r>
            <a:r>
              <a:rPr lang="en-US" sz="2400" b="1" dirty="0"/>
              <a:t>(</a:t>
            </a:r>
            <a:r>
              <a:rPr lang="en-US" sz="2400" b="1" dirty="0" err="1"/>
              <a:t>blackAngelsDetails</a:t>
            </a:r>
            <a:r>
              <a:rPr lang="en-US" sz="2400" b="1" dirty="0"/>
              <a:t>)</a:t>
            </a:r>
          </a:p>
          <a:p>
            <a:pPr marL="0" indent="0">
              <a:buNone/>
            </a:pPr>
            <a:r>
              <a:rPr lang="en-US" sz="2800" dirty="0"/>
              <a:t>}</a:t>
            </a:r>
            <a:endParaRPr lang="en-US" sz="2800" b="1" dirty="0"/>
          </a:p>
        </p:txBody>
      </p:sp>
    </p:spTree>
    <p:extLst>
      <p:ext uri="{BB962C8B-B14F-4D97-AF65-F5344CB8AC3E}">
        <p14:creationId xmlns:p14="http://schemas.microsoft.com/office/powerpoint/2010/main" val="35276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81200" y="228600"/>
            <a:ext cx="7491984" cy="5827099"/>
          </a:xfrm>
          <a:prstGeom prst="rect">
            <a:avLst/>
          </a:prstGeom>
        </p:spPr>
      </p:pic>
    </p:spTree>
    <p:extLst>
      <p:ext uri="{BB962C8B-B14F-4D97-AF65-F5344CB8AC3E}">
        <p14:creationId xmlns:p14="http://schemas.microsoft.com/office/powerpoint/2010/main" val="1821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smtClean="0"/>
              <a:t>class </a:t>
            </a:r>
            <a:r>
              <a:rPr lang="en-US" dirty="0" err="1"/>
              <a:t>BandsDetailViewController</a:t>
            </a:r>
            <a:r>
              <a:rPr lang="en-US" dirty="0"/>
              <a:t>: </a:t>
            </a:r>
            <a:r>
              <a:rPr lang="en-US" dirty="0" err="1"/>
              <a:t>UIViewController</a:t>
            </a:r>
            <a:r>
              <a:rPr lang="en-US" dirty="0"/>
              <a:t> {</a:t>
            </a:r>
          </a:p>
          <a:p>
            <a:pPr marL="0" indent="0">
              <a:buNone/>
            </a:pPr>
            <a:r>
              <a:rPr lang="en-US" dirty="0" smtClean="0"/>
              <a:t>	</a:t>
            </a:r>
          </a:p>
          <a:p>
            <a:pPr marL="0" indent="0">
              <a:buNone/>
            </a:pPr>
            <a:r>
              <a:rPr lang="en-US" b="1" dirty="0"/>
              <a:t>	</a:t>
            </a:r>
            <a:r>
              <a:rPr lang="en-US" b="1" dirty="0" err="1" smtClean="0"/>
              <a:t>var</a:t>
            </a:r>
            <a:r>
              <a:rPr lang="en-US" b="1" dirty="0" smtClean="0"/>
              <a:t> </a:t>
            </a:r>
            <a:r>
              <a:rPr lang="en-US" b="1" dirty="0" err="1"/>
              <a:t>currentBandDetail:BandDetail</a:t>
            </a:r>
            <a:r>
              <a:rPr lang="en-US" b="1" dirty="0"/>
              <a:t>?</a:t>
            </a:r>
          </a:p>
          <a:p>
            <a:pPr marL="0" indent="0">
              <a:buNone/>
            </a:pPr>
            <a:endParaRPr lang="en-US" dirty="0" smtClean="0"/>
          </a:p>
          <a:p>
            <a:pPr marL="0" indent="0">
              <a:buNone/>
            </a:pPr>
            <a:r>
              <a:rPr lang="en-US" dirty="0"/>
              <a:t>	</a:t>
            </a:r>
            <a:r>
              <a:rPr lang="en-US" dirty="0" smtClean="0"/>
              <a:t>override </a:t>
            </a:r>
            <a:r>
              <a:rPr lang="en-US" dirty="0" err="1"/>
              <a:t>func</a:t>
            </a:r>
            <a:r>
              <a:rPr lang="en-US" dirty="0"/>
              <a:t> </a:t>
            </a:r>
            <a:r>
              <a:rPr lang="en-US" dirty="0" err="1"/>
              <a:t>viewDidLoad</a:t>
            </a:r>
            <a:r>
              <a:rPr lang="en-US" dirty="0"/>
              <a:t>() {</a:t>
            </a:r>
            <a:endParaRPr lang="en-US" sz="6600" b="1" dirty="0"/>
          </a:p>
        </p:txBody>
      </p:sp>
    </p:spTree>
    <p:extLst>
      <p:ext uri="{BB962C8B-B14F-4D97-AF65-F5344CB8AC3E}">
        <p14:creationId xmlns:p14="http://schemas.microsoft.com/office/powerpoint/2010/main" val="204660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0976" y="1981201"/>
            <a:ext cx="10405872" cy="3809999"/>
          </a:xfrm>
        </p:spPr>
        <p:txBody>
          <a:bodyPr>
            <a:normAutofit/>
          </a:bodyPr>
          <a:lstStyle/>
          <a:p>
            <a:pPr marL="0" indent="0">
              <a:buNone/>
            </a:pPr>
            <a:r>
              <a:rPr lang="en-US" dirty="0"/>
              <a:t> if (</a:t>
            </a:r>
            <a:r>
              <a:rPr lang="en-US" dirty="0" err="1"/>
              <a:t>segue.identifier</a:t>
            </a:r>
            <a:r>
              <a:rPr lang="en-US" dirty="0"/>
              <a:t> == "</a:t>
            </a:r>
            <a:r>
              <a:rPr lang="en-US" dirty="0" err="1"/>
              <a:t>showDetail</a:t>
            </a:r>
            <a:r>
              <a:rPr lang="en-US" dirty="0"/>
              <a:t>") {</a:t>
            </a:r>
            <a:endParaRPr lang="mr-IN" dirty="0"/>
          </a:p>
          <a:p>
            <a:pPr marL="0" indent="0">
              <a:buNone/>
            </a:pPr>
            <a:r>
              <a:rPr lang="en-US" dirty="0"/>
              <a:t>            if let </a:t>
            </a:r>
            <a:r>
              <a:rPr lang="en-US" dirty="0" err="1"/>
              <a:t>indexPath</a:t>
            </a:r>
            <a:r>
              <a:rPr lang="en-US" dirty="0"/>
              <a:t> = </a:t>
            </a:r>
            <a:r>
              <a:rPr lang="en-US" dirty="0" err="1"/>
              <a:t>self.tableView.indexPathForSelectedRow</a:t>
            </a:r>
            <a:r>
              <a:rPr lang="en-US" dirty="0"/>
              <a:t> { </a:t>
            </a:r>
          </a:p>
          <a:p>
            <a:pPr marL="0" indent="0">
              <a:buNone/>
            </a:pPr>
            <a:r>
              <a:rPr lang="en-US" dirty="0"/>
              <a:t>	let </a:t>
            </a:r>
            <a:r>
              <a:rPr lang="en-US" dirty="0" err="1"/>
              <a:t>bandsDetailViewController:BandsDetailViewController</a:t>
            </a:r>
            <a:r>
              <a:rPr lang="en-US" dirty="0"/>
              <a:t> = 			</a:t>
            </a:r>
            <a:r>
              <a:rPr lang="en-US" dirty="0" err="1"/>
              <a:t>segue.destination</a:t>
            </a:r>
            <a:r>
              <a:rPr lang="en-US" dirty="0"/>
              <a:t> as! </a:t>
            </a:r>
            <a:r>
              <a:rPr lang="en-US" dirty="0" err="1" smtClean="0"/>
              <a:t>BandsDetailViewController</a:t>
            </a:r>
            <a:endParaRPr lang="en-US" dirty="0" smtClean="0"/>
          </a:p>
          <a:p>
            <a:pPr marL="0" indent="0">
              <a:buNone/>
            </a:pPr>
            <a:r>
              <a:rPr lang="en-US" b="1" dirty="0" smtClean="0"/>
              <a:t>	</a:t>
            </a:r>
            <a:r>
              <a:rPr lang="en-US" b="1" dirty="0" err="1" smtClean="0"/>
              <a:t>bandsDetailViewController.currentBandDetail</a:t>
            </a:r>
            <a:r>
              <a:rPr lang="en-US" b="1" dirty="0" smtClean="0"/>
              <a:t> = </a:t>
            </a:r>
            <a:r>
              <a:rPr lang="en-US" b="1" dirty="0" err="1" smtClean="0"/>
              <a:t>bandDetails</a:t>
            </a:r>
            <a:r>
              <a:rPr lang="en-US" b="1" dirty="0" smtClean="0"/>
              <a:t>[</a:t>
            </a:r>
            <a:r>
              <a:rPr lang="en-US" b="1" dirty="0" err="1" smtClean="0"/>
              <a:t>indexPath.row</a:t>
            </a:r>
            <a:r>
              <a:rPr lang="en-US" b="1" dirty="0" smtClean="0"/>
              <a:t>]</a:t>
            </a:r>
            <a:endParaRPr lang="mr-IN" b="1" dirty="0" smtClean="0"/>
          </a:p>
          <a:p>
            <a:pPr marL="0" indent="0">
              <a:buNone/>
            </a:pPr>
            <a:r>
              <a:rPr lang="en-US" dirty="0" smtClean="0"/>
              <a:t>      }</a:t>
            </a:r>
            <a:endParaRPr lang="mr-IN" dirty="0" smtClean="0"/>
          </a:p>
          <a:p>
            <a:pPr marL="0" indent="0">
              <a:buNone/>
            </a:pPr>
            <a:r>
              <a:rPr lang="mr-IN" dirty="0" smtClean="0"/>
              <a:t>}</a:t>
            </a:r>
            <a:endParaRPr lang="en-US" dirty="0"/>
          </a:p>
        </p:txBody>
      </p:sp>
    </p:spTree>
    <p:extLst>
      <p:ext uri="{BB962C8B-B14F-4D97-AF65-F5344CB8AC3E}">
        <p14:creationId xmlns:p14="http://schemas.microsoft.com/office/powerpoint/2010/main" val="123560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2752" y="262128"/>
            <a:ext cx="11032582" cy="5334000"/>
          </a:xfrm>
        </p:spPr>
      </p:pic>
    </p:spTree>
    <p:extLst>
      <p:ext uri="{BB962C8B-B14F-4D97-AF65-F5344CB8AC3E}">
        <p14:creationId xmlns:p14="http://schemas.microsoft.com/office/powerpoint/2010/main" val="9618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5088" y="774192"/>
            <a:ext cx="10670524" cy="4803648"/>
          </a:xfrm>
        </p:spPr>
      </p:pic>
    </p:spTree>
    <p:extLst>
      <p:ext uri="{BB962C8B-B14F-4D97-AF65-F5344CB8AC3E}">
        <p14:creationId xmlns:p14="http://schemas.microsoft.com/office/powerpoint/2010/main" val="81308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6214" y="2019300"/>
            <a:ext cx="3289300" cy="1905000"/>
          </a:xfrm>
        </p:spPr>
      </p:pic>
    </p:spTree>
    <p:extLst>
      <p:ext uri="{BB962C8B-B14F-4D97-AF65-F5344CB8AC3E}">
        <p14:creationId xmlns:p14="http://schemas.microsoft.com/office/powerpoint/2010/main" val="11106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 Type of music: </a:t>
            </a:r>
            <a:r>
              <a:rPr lang="en-US" dirty="0" err="1"/>
              <a:t>bandTypeLabel</a:t>
            </a:r>
            <a:endParaRPr lang="en-US" dirty="0"/>
          </a:p>
          <a:p>
            <a:pPr marL="0" indent="0">
              <a:buNone/>
            </a:pPr>
            <a:r>
              <a:rPr lang="en-US" dirty="0"/>
              <a:t>• Venue: </a:t>
            </a:r>
            <a:r>
              <a:rPr lang="en-US" dirty="0" err="1"/>
              <a:t>venueLabel</a:t>
            </a:r>
            <a:endParaRPr lang="en-US" dirty="0"/>
          </a:p>
          <a:p>
            <a:pPr marL="0" indent="0">
              <a:buNone/>
            </a:pPr>
            <a:r>
              <a:rPr lang="en-US" dirty="0"/>
              <a:t>• Date: </a:t>
            </a:r>
            <a:r>
              <a:rPr lang="en-US" dirty="0" err="1"/>
              <a:t>showDateLabel</a:t>
            </a:r>
            <a:endParaRPr lang="en-US" dirty="0"/>
          </a:p>
          <a:p>
            <a:pPr marL="0" indent="0">
              <a:buNone/>
            </a:pPr>
            <a:r>
              <a:rPr lang="en-US" dirty="0"/>
              <a:t>• Time: </a:t>
            </a:r>
            <a:r>
              <a:rPr lang="en-US" dirty="0" err="1"/>
              <a:t>showTimeLabel</a:t>
            </a:r>
            <a:endParaRPr lang="en-US" dirty="0"/>
          </a:p>
          <a:p>
            <a:pPr marL="0" indent="0">
              <a:buNone/>
            </a:pPr>
            <a:r>
              <a:rPr lang="en-US" dirty="0"/>
              <a:t>• Age / price: </a:t>
            </a:r>
            <a:r>
              <a:rPr lang="en-US" dirty="0" err="1"/>
              <a:t>showDetailsLabel</a:t>
            </a:r>
            <a:endParaRPr lang="en-US" dirty="0"/>
          </a:p>
          <a:p>
            <a:pPr marL="0" indent="0">
              <a:buNone/>
            </a:pPr>
            <a:r>
              <a:rPr lang="en-US" dirty="0"/>
              <a:t>• Description: </a:t>
            </a:r>
            <a:r>
              <a:rPr lang="en-US" dirty="0" err="1"/>
              <a:t>bandDescriptionLabel</a:t>
            </a:r>
            <a:endParaRPr lang="en-US" dirty="0"/>
          </a:p>
          <a:p>
            <a:pPr marL="0" indent="0">
              <a:buNone/>
            </a:pPr>
            <a:r>
              <a:rPr lang="en-US" dirty="0"/>
              <a:t>• Band image: </a:t>
            </a:r>
            <a:r>
              <a:rPr lang="en-US" dirty="0" err="1"/>
              <a:t>bandImage</a:t>
            </a:r>
            <a:endParaRPr lang="en-US" dirty="0"/>
          </a:p>
        </p:txBody>
      </p:sp>
    </p:spTree>
    <p:extLst>
      <p:ext uri="{BB962C8B-B14F-4D97-AF65-F5344CB8AC3E}">
        <p14:creationId xmlns:p14="http://schemas.microsoft.com/office/powerpoint/2010/main" val="40220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95400" y="621793"/>
            <a:ext cx="9601200" cy="5169408"/>
          </a:xfrm>
        </p:spPr>
        <p:txBody>
          <a:bodyPr>
            <a:normAutofit fontScale="92500" lnSpcReduction="10000"/>
          </a:bodyPr>
          <a:lstStyle/>
          <a:p>
            <a:pPr marL="0" indent="0">
              <a:buNone/>
            </a:pPr>
            <a:r>
              <a:rPr lang="en-US" dirty="0" err="1"/>
              <a:t>var</a:t>
            </a:r>
            <a:r>
              <a:rPr lang="en-US" dirty="0"/>
              <a:t> </a:t>
            </a:r>
            <a:r>
              <a:rPr lang="en-US" dirty="0" err="1"/>
              <a:t>currentBandDetail:BandDetail</a:t>
            </a:r>
            <a:r>
              <a:rPr lang="en-US" dirty="0"/>
              <a:t>?</a:t>
            </a:r>
          </a:p>
          <a:p>
            <a:pPr marL="0" indent="0">
              <a:buNone/>
            </a:pPr>
            <a:r>
              <a:rPr lang="en-US" dirty="0"/>
              <a:t>@</a:t>
            </a:r>
            <a:r>
              <a:rPr lang="en-US" dirty="0" err="1"/>
              <a:t>IBOutlet</a:t>
            </a:r>
            <a:r>
              <a:rPr lang="en-US" dirty="0"/>
              <a:t> weak </a:t>
            </a:r>
            <a:r>
              <a:rPr lang="en-US" dirty="0" err="1"/>
              <a:t>var</a:t>
            </a:r>
            <a:r>
              <a:rPr lang="en-US" dirty="0"/>
              <a:t> </a:t>
            </a:r>
            <a:r>
              <a:rPr lang="en-US" dirty="0" err="1"/>
              <a:t>bandNameLabel</a:t>
            </a:r>
            <a:r>
              <a:rPr lang="en-US" dirty="0"/>
              <a:t>: </a:t>
            </a:r>
            <a:r>
              <a:rPr lang="en-US" dirty="0" err="1"/>
              <a:t>UILabel</a:t>
            </a:r>
            <a:r>
              <a:rPr lang="en-US" dirty="0"/>
              <a:t>!</a:t>
            </a:r>
          </a:p>
          <a:p>
            <a:pPr marL="0" indent="0">
              <a:buNone/>
            </a:pPr>
            <a:r>
              <a:rPr lang="en-US" dirty="0"/>
              <a:t>@</a:t>
            </a:r>
            <a:r>
              <a:rPr lang="en-US" dirty="0" err="1"/>
              <a:t>IBOutlet</a:t>
            </a:r>
            <a:r>
              <a:rPr lang="en-US" dirty="0"/>
              <a:t> weak </a:t>
            </a:r>
            <a:r>
              <a:rPr lang="en-US" dirty="0" err="1"/>
              <a:t>var</a:t>
            </a:r>
            <a:r>
              <a:rPr lang="en-US" dirty="0"/>
              <a:t> </a:t>
            </a:r>
            <a:r>
              <a:rPr lang="en-US" dirty="0" err="1"/>
              <a:t>bandTypeLabel</a:t>
            </a:r>
            <a:r>
              <a:rPr lang="en-US" dirty="0"/>
              <a:t>: </a:t>
            </a:r>
            <a:r>
              <a:rPr lang="en-US" dirty="0" err="1"/>
              <a:t>UILabel</a:t>
            </a:r>
            <a:r>
              <a:rPr lang="en-US" dirty="0"/>
              <a:t>!</a:t>
            </a:r>
          </a:p>
          <a:p>
            <a:pPr marL="0" indent="0">
              <a:buNone/>
            </a:pPr>
            <a:r>
              <a:rPr lang="en-US" dirty="0"/>
              <a:t>@</a:t>
            </a:r>
            <a:r>
              <a:rPr lang="en-US" dirty="0" err="1"/>
              <a:t>IBOutlet</a:t>
            </a:r>
            <a:r>
              <a:rPr lang="en-US" dirty="0"/>
              <a:t> weak </a:t>
            </a:r>
            <a:r>
              <a:rPr lang="en-US" dirty="0" err="1"/>
              <a:t>var</a:t>
            </a:r>
            <a:r>
              <a:rPr lang="en-US" dirty="0"/>
              <a:t> </a:t>
            </a:r>
            <a:r>
              <a:rPr lang="en-US" dirty="0" err="1"/>
              <a:t>venueLabel</a:t>
            </a:r>
            <a:r>
              <a:rPr lang="en-US" dirty="0"/>
              <a:t>: </a:t>
            </a:r>
            <a:r>
              <a:rPr lang="en-US" dirty="0" err="1"/>
              <a:t>UILabel</a:t>
            </a:r>
            <a:r>
              <a:rPr lang="en-US" dirty="0"/>
              <a:t>!</a:t>
            </a:r>
          </a:p>
          <a:p>
            <a:pPr marL="0" indent="0">
              <a:buNone/>
            </a:pPr>
            <a:r>
              <a:rPr lang="en-US" dirty="0"/>
              <a:t>@</a:t>
            </a:r>
            <a:r>
              <a:rPr lang="en-US" dirty="0" err="1"/>
              <a:t>IBOutlet</a:t>
            </a:r>
            <a:r>
              <a:rPr lang="en-US" dirty="0"/>
              <a:t> weak </a:t>
            </a:r>
            <a:r>
              <a:rPr lang="en-US" dirty="0" err="1"/>
              <a:t>var</a:t>
            </a:r>
            <a:r>
              <a:rPr lang="en-US" dirty="0"/>
              <a:t> </a:t>
            </a:r>
            <a:r>
              <a:rPr lang="en-US" dirty="0" err="1"/>
              <a:t>showDateLabel</a:t>
            </a:r>
            <a:r>
              <a:rPr lang="en-US" dirty="0"/>
              <a:t>: </a:t>
            </a:r>
            <a:r>
              <a:rPr lang="en-US" dirty="0" err="1"/>
              <a:t>UILabel</a:t>
            </a:r>
            <a:r>
              <a:rPr lang="en-US" dirty="0"/>
              <a:t>!</a:t>
            </a:r>
          </a:p>
          <a:p>
            <a:pPr marL="0" indent="0">
              <a:buNone/>
            </a:pPr>
            <a:r>
              <a:rPr lang="en-US" dirty="0"/>
              <a:t>@</a:t>
            </a:r>
            <a:r>
              <a:rPr lang="en-US" dirty="0" err="1"/>
              <a:t>IBOutlet</a:t>
            </a:r>
            <a:r>
              <a:rPr lang="en-US" dirty="0"/>
              <a:t> weak </a:t>
            </a:r>
            <a:r>
              <a:rPr lang="en-US" dirty="0" err="1"/>
              <a:t>var</a:t>
            </a:r>
            <a:r>
              <a:rPr lang="en-US" dirty="0"/>
              <a:t> </a:t>
            </a:r>
            <a:r>
              <a:rPr lang="en-US" dirty="0" err="1"/>
              <a:t>showTimeLabel</a:t>
            </a:r>
            <a:r>
              <a:rPr lang="en-US" dirty="0"/>
              <a:t>: </a:t>
            </a:r>
            <a:r>
              <a:rPr lang="en-US" dirty="0" err="1"/>
              <a:t>UILabel</a:t>
            </a:r>
            <a:r>
              <a:rPr lang="en-US" dirty="0"/>
              <a:t>!</a:t>
            </a:r>
          </a:p>
          <a:p>
            <a:pPr marL="0" indent="0">
              <a:buNone/>
            </a:pPr>
            <a:r>
              <a:rPr lang="en-US" dirty="0"/>
              <a:t>@</a:t>
            </a:r>
            <a:r>
              <a:rPr lang="en-US" dirty="0" err="1"/>
              <a:t>IBOutlet</a:t>
            </a:r>
            <a:r>
              <a:rPr lang="en-US" dirty="0"/>
              <a:t> weak </a:t>
            </a:r>
            <a:r>
              <a:rPr lang="en-US" dirty="0" err="1"/>
              <a:t>var</a:t>
            </a:r>
            <a:r>
              <a:rPr lang="en-US" dirty="0"/>
              <a:t> </a:t>
            </a:r>
            <a:r>
              <a:rPr lang="en-US" dirty="0" err="1"/>
              <a:t>showDetailsLabel</a:t>
            </a:r>
            <a:r>
              <a:rPr lang="en-US" dirty="0"/>
              <a:t>: </a:t>
            </a:r>
            <a:r>
              <a:rPr lang="en-US" dirty="0" err="1"/>
              <a:t>UILabel</a:t>
            </a:r>
            <a:r>
              <a:rPr lang="en-US" dirty="0"/>
              <a:t>!</a:t>
            </a:r>
          </a:p>
          <a:p>
            <a:pPr marL="0" indent="0">
              <a:buNone/>
            </a:pPr>
            <a:r>
              <a:rPr lang="en-US" dirty="0"/>
              <a:t>@</a:t>
            </a:r>
            <a:r>
              <a:rPr lang="en-US" dirty="0" err="1"/>
              <a:t>IBOutlet</a:t>
            </a:r>
            <a:r>
              <a:rPr lang="en-US" dirty="0"/>
              <a:t> weak </a:t>
            </a:r>
            <a:r>
              <a:rPr lang="en-US" dirty="0" err="1"/>
              <a:t>var</a:t>
            </a:r>
            <a:r>
              <a:rPr lang="en-US" dirty="0"/>
              <a:t> </a:t>
            </a:r>
            <a:r>
              <a:rPr lang="en-US" dirty="0" err="1"/>
              <a:t>bandDescriptionLabel</a:t>
            </a:r>
            <a:r>
              <a:rPr lang="en-US" dirty="0"/>
              <a:t>: </a:t>
            </a:r>
            <a:r>
              <a:rPr lang="en-US" dirty="0" err="1"/>
              <a:t>UILabel</a:t>
            </a:r>
            <a:r>
              <a:rPr lang="en-US" dirty="0"/>
              <a:t>!</a:t>
            </a:r>
          </a:p>
          <a:p>
            <a:pPr marL="0" indent="0">
              <a:buNone/>
            </a:pPr>
            <a:r>
              <a:rPr lang="en-US" dirty="0"/>
              <a:t>@</a:t>
            </a:r>
            <a:r>
              <a:rPr lang="en-US" dirty="0" err="1"/>
              <a:t>IBOutlet</a:t>
            </a:r>
            <a:r>
              <a:rPr lang="en-US" dirty="0"/>
              <a:t> weak </a:t>
            </a:r>
            <a:r>
              <a:rPr lang="en-US" dirty="0" err="1"/>
              <a:t>var</a:t>
            </a:r>
            <a:r>
              <a:rPr lang="en-US" dirty="0"/>
              <a:t> </a:t>
            </a:r>
            <a:r>
              <a:rPr lang="en-US" dirty="0" err="1"/>
              <a:t>bandImage</a:t>
            </a:r>
            <a:r>
              <a:rPr lang="en-US" dirty="0"/>
              <a:t>: </a:t>
            </a:r>
            <a:r>
              <a:rPr lang="en-US" dirty="0" err="1"/>
              <a:t>UIImageView</a:t>
            </a:r>
            <a:r>
              <a:rPr lang="en-US" dirty="0" smtClean="0"/>
              <a:t>!</a:t>
            </a:r>
          </a:p>
          <a:p>
            <a:pPr marL="0" indent="0">
              <a:buNone/>
            </a:pPr>
            <a:endParaRPr lang="en-US" dirty="0"/>
          </a:p>
          <a:p>
            <a:pPr marL="0" indent="0">
              <a:buNone/>
            </a:pPr>
            <a:r>
              <a:rPr lang="en-US" dirty="0"/>
              <a:t>override </a:t>
            </a:r>
            <a:r>
              <a:rPr lang="en-US" dirty="0" err="1"/>
              <a:t>func</a:t>
            </a:r>
            <a:r>
              <a:rPr lang="en-US" dirty="0"/>
              <a:t> </a:t>
            </a:r>
            <a:r>
              <a:rPr lang="en-US" dirty="0" err="1"/>
              <a:t>viewDidLoad</a:t>
            </a:r>
            <a:r>
              <a:rPr lang="en-US" dirty="0"/>
              <a:t>() {</a:t>
            </a:r>
          </a:p>
        </p:txBody>
      </p:sp>
    </p:spTree>
    <p:extLst>
      <p:ext uri="{BB962C8B-B14F-4D97-AF65-F5344CB8AC3E}">
        <p14:creationId xmlns:p14="http://schemas.microsoft.com/office/powerpoint/2010/main" val="695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95400" y="621793"/>
            <a:ext cx="9601200" cy="5169408"/>
          </a:xfrm>
        </p:spPr>
        <p:txBody>
          <a:bodyPr>
            <a:normAutofit fontScale="92500" lnSpcReduction="10000"/>
          </a:bodyPr>
          <a:lstStyle/>
          <a:p>
            <a:pPr marL="0" indent="0">
              <a:buNone/>
            </a:pPr>
            <a:r>
              <a:rPr lang="en-US" dirty="0"/>
              <a:t>override </a:t>
            </a:r>
            <a:r>
              <a:rPr lang="en-US" dirty="0" err="1"/>
              <a:t>func</a:t>
            </a:r>
            <a:r>
              <a:rPr lang="en-US" dirty="0"/>
              <a:t> </a:t>
            </a:r>
            <a:r>
              <a:rPr lang="en-US" dirty="0" err="1"/>
              <a:t>viewDidLoad</a:t>
            </a:r>
            <a:r>
              <a:rPr lang="en-US" dirty="0"/>
              <a:t>() </a:t>
            </a:r>
            <a:r>
              <a:rPr lang="en-US" dirty="0" smtClean="0"/>
              <a:t>{</a:t>
            </a:r>
          </a:p>
          <a:p>
            <a:pPr marL="0" indent="0">
              <a:buNone/>
            </a:pPr>
            <a:endParaRPr lang="en-US" dirty="0"/>
          </a:p>
          <a:p>
            <a:pPr marL="685800" lvl="3" indent="0">
              <a:buNone/>
            </a:pPr>
            <a:r>
              <a:rPr lang="en-US" sz="2200" dirty="0" err="1"/>
              <a:t>super.viewDidLoad</a:t>
            </a:r>
            <a:r>
              <a:rPr lang="en-US" sz="2200" dirty="0"/>
              <a:t>()</a:t>
            </a:r>
          </a:p>
          <a:p>
            <a:pPr marL="685800" lvl="3" indent="0">
              <a:buNone/>
            </a:pPr>
            <a:r>
              <a:rPr lang="en-US" sz="2200" dirty="0"/>
              <a:t>// Do any additional setup after loading the view.</a:t>
            </a:r>
          </a:p>
          <a:p>
            <a:pPr marL="685800" lvl="3" indent="0">
              <a:buNone/>
            </a:pPr>
            <a:r>
              <a:rPr lang="en-US" sz="2200" b="1" dirty="0" err="1"/>
              <a:t>bandNameLabel.text</a:t>
            </a:r>
            <a:r>
              <a:rPr lang="en-US" sz="2200" b="1" dirty="0"/>
              <a:t> = </a:t>
            </a:r>
            <a:r>
              <a:rPr lang="en-US" sz="2200" b="1" dirty="0" err="1"/>
              <a:t>currentBandDetail</a:t>
            </a:r>
            <a:r>
              <a:rPr lang="en-US" sz="2200" b="1" dirty="0"/>
              <a:t>?.</a:t>
            </a:r>
            <a:r>
              <a:rPr lang="en-US" sz="2200" b="1" dirty="0" err="1"/>
              <a:t>bandName</a:t>
            </a:r>
            <a:endParaRPr lang="en-US" sz="2200" b="1" dirty="0"/>
          </a:p>
          <a:p>
            <a:pPr marL="685800" lvl="3" indent="0">
              <a:buNone/>
            </a:pPr>
            <a:r>
              <a:rPr lang="en-US" sz="2200" b="1" dirty="0" err="1"/>
              <a:t>bandTypeLabel.text</a:t>
            </a:r>
            <a:r>
              <a:rPr lang="en-US" sz="2200" b="1" dirty="0"/>
              <a:t> = </a:t>
            </a:r>
            <a:r>
              <a:rPr lang="en-US" sz="2200" b="1" dirty="0" err="1"/>
              <a:t>currentBandDetail</a:t>
            </a:r>
            <a:r>
              <a:rPr lang="en-US" sz="2200" b="1" dirty="0"/>
              <a:t>?.</a:t>
            </a:r>
            <a:r>
              <a:rPr lang="en-US" sz="2200" b="1" dirty="0" err="1"/>
              <a:t>bandType</a:t>
            </a:r>
            <a:endParaRPr lang="en-US" sz="2200" b="1" dirty="0"/>
          </a:p>
          <a:p>
            <a:pPr marL="685800" lvl="3" indent="0">
              <a:buNone/>
            </a:pPr>
            <a:r>
              <a:rPr lang="en-US" sz="2200" b="1" dirty="0" err="1"/>
              <a:t>venueLabel.text</a:t>
            </a:r>
            <a:r>
              <a:rPr lang="en-US" sz="2200" b="1" dirty="0"/>
              <a:t> = </a:t>
            </a:r>
            <a:r>
              <a:rPr lang="en-US" sz="2200" b="1" dirty="0" err="1"/>
              <a:t>currentBandDetail</a:t>
            </a:r>
            <a:r>
              <a:rPr lang="en-US" sz="2200" b="1" dirty="0"/>
              <a:t>?.venue</a:t>
            </a:r>
          </a:p>
          <a:p>
            <a:pPr marL="685800" lvl="3" indent="0">
              <a:buNone/>
            </a:pPr>
            <a:r>
              <a:rPr lang="en-US" sz="2200" b="1" dirty="0" err="1"/>
              <a:t>showDateLabel.text</a:t>
            </a:r>
            <a:r>
              <a:rPr lang="en-US" sz="2200" b="1" dirty="0"/>
              <a:t> = </a:t>
            </a:r>
            <a:r>
              <a:rPr lang="en-US" sz="2200" b="1" dirty="0" err="1"/>
              <a:t>currentBandDetail</a:t>
            </a:r>
            <a:r>
              <a:rPr lang="en-US" sz="2200" b="1" dirty="0"/>
              <a:t>?.</a:t>
            </a:r>
            <a:r>
              <a:rPr lang="en-US" sz="2200" b="1" dirty="0" err="1"/>
              <a:t>nextShowDate</a:t>
            </a:r>
            <a:endParaRPr lang="en-US" sz="2200" b="1" dirty="0"/>
          </a:p>
          <a:p>
            <a:pPr marL="685800" lvl="3" indent="0">
              <a:buNone/>
            </a:pPr>
            <a:r>
              <a:rPr lang="en-US" sz="2200" b="1" dirty="0" err="1"/>
              <a:t>showTimeLabel.text</a:t>
            </a:r>
            <a:r>
              <a:rPr lang="en-US" sz="2200" b="1" dirty="0"/>
              <a:t> = </a:t>
            </a:r>
            <a:r>
              <a:rPr lang="en-US" sz="2200" b="1" dirty="0" err="1"/>
              <a:t>currentBandDetail</a:t>
            </a:r>
            <a:r>
              <a:rPr lang="en-US" sz="2200" b="1" dirty="0"/>
              <a:t>?.</a:t>
            </a:r>
            <a:r>
              <a:rPr lang="en-US" sz="2200" b="1" dirty="0" err="1"/>
              <a:t>nextShowTime</a:t>
            </a:r>
            <a:endParaRPr lang="en-US" sz="2200" b="1" dirty="0"/>
          </a:p>
          <a:p>
            <a:pPr marL="685800" lvl="3" indent="0">
              <a:buNone/>
            </a:pPr>
            <a:r>
              <a:rPr lang="en-US" sz="2200" b="1" dirty="0" err="1"/>
              <a:t>showDetailsLabel.text</a:t>
            </a:r>
            <a:r>
              <a:rPr lang="en-US" sz="2200" b="1" dirty="0"/>
              <a:t> = </a:t>
            </a:r>
            <a:r>
              <a:rPr lang="en-US" sz="2200" b="1" dirty="0" err="1"/>
              <a:t>currentBandDetail</a:t>
            </a:r>
            <a:r>
              <a:rPr lang="en-US" sz="2200" b="1" dirty="0"/>
              <a:t>?.</a:t>
            </a:r>
            <a:r>
              <a:rPr lang="en-US" sz="2200" b="1" dirty="0" err="1"/>
              <a:t>showDetails</a:t>
            </a:r>
            <a:endParaRPr lang="en-US" sz="2200" b="1" dirty="0"/>
          </a:p>
          <a:p>
            <a:pPr marL="685800" lvl="3" indent="0">
              <a:buNone/>
            </a:pPr>
            <a:r>
              <a:rPr lang="en-US" sz="2200" b="1" dirty="0" err="1"/>
              <a:t>bandDescriptionLabel.text</a:t>
            </a:r>
            <a:r>
              <a:rPr lang="en-US" sz="2200" b="1" dirty="0"/>
              <a:t> = </a:t>
            </a:r>
            <a:r>
              <a:rPr lang="en-US" sz="2200" b="1" dirty="0" err="1"/>
              <a:t>currentBandDetail</a:t>
            </a:r>
            <a:r>
              <a:rPr lang="en-US" sz="2200" b="1" dirty="0"/>
              <a:t>?.</a:t>
            </a:r>
            <a:r>
              <a:rPr lang="en-US" sz="2200" b="1" dirty="0" err="1"/>
              <a:t>bandDescription</a:t>
            </a:r>
            <a:endParaRPr lang="en-US" sz="2200" b="1" dirty="0"/>
          </a:p>
          <a:p>
            <a:pPr marL="685800" lvl="3" indent="0">
              <a:buNone/>
            </a:pPr>
            <a:r>
              <a:rPr lang="en-US" sz="2200" b="1" dirty="0" err="1"/>
              <a:t>bandImage.image</a:t>
            </a:r>
            <a:r>
              <a:rPr lang="en-US" sz="2200" b="1" dirty="0"/>
              <a:t> = </a:t>
            </a:r>
            <a:r>
              <a:rPr lang="en-US" sz="2200" b="1" dirty="0" err="1"/>
              <a:t>UIImage</a:t>
            </a:r>
            <a:r>
              <a:rPr lang="en-US" sz="2200" b="1" dirty="0"/>
              <a:t>(named: </a:t>
            </a:r>
            <a:r>
              <a:rPr lang="en-US" sz="2200" b="1" dirty="0" err="1"/>
              <a:t>currentBandDetail</a:t>
            </a:r>
            <a:r>
              <a:rPr lang="en-US" sz="2200" b="1" dirty="0" smtClean="0"/>
              <a:t>!.</a:t>
            </a:r>
            <a:r>
              <a:rPr lang="en-US" sz="2200" b="1" dirty="0" err="1" smtClean="0"/>
              <a:t>thumbImageName</a:t>
            </a:r>
            <a:r>
              <a:rPr lang="en-US" sz="2200" b="1" dirty="0"/>
              <a:t>!)</a:t>
            </a:r>
          </a:p>
          <a:p>
            <a:pPr marL="0" indent="0">
              <a:buNone/>
            </a:pPr>
            <a:r>
              <a:rPr lang="en-US" dirty="0"/>
              <a:t>}</a:t>
            </a:r>
          </a:p>
        </p:txBody>
      </p:sp>
    </p:spTree>
    <p:extLst>
      <p:ext uri="{BB962C8B-B14F-4D97-AF65-F5344CB8AC3E}">
        <p14:creationId xmlns:p14="http://schemas.microsoft.com/office/powerpoint/2010/main" val="27053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prepareForSegue</a:t>
            </a:r>
            <a:endParaRPr lang="en-US" dirty="0"/>
          </a:p>
        </p:txBody>
      </p:sp>
      <p:sp>
        <p:nvSpPr>
          <p:cNvPr id="3" name="Content Placeholder 2"/>
          <p:cNvSpPr>
            <a:spLocks noGrp="1"/>
          </p:cNvSpPr>
          <p:nvPr>
            <p:ph idx="1"/>
          </p:nvPr>
        </p:nvSpPr>
        <p:spPr>
          <a:xfrm>
            <a:off x="530352" y="1981201"/>
            <a:ext cx="11082528" cy="3809999"/>
          </a:xfrm>
        </p:spPr>
        <p:txBody>
          <a:bodyPr>
            <a:normAutofit/>
          </a:bodyPr>
          <a:lstStyle/>
          <a:p>
            <a:pPr marL="0" indent="0">
              <a:buNone/>
            </a:pPr>
            <a:r>
              <a:rPr lang="en-US" sz="2400" dirty="0" smtClean="0"/>
              <a:t> </a:t>
            </a:r>
            <a:r>
              <a:rPr lang="en-US" sz="2400" b="1" dirty="0" smtClean="0"/>
              <a:t>if (</a:t>
            </a:r>
            <a:r>
              <a:rPr lang="en-US" sz="2400" b="1" dirty="0" err="1" smtClean="0"/>
              <a:t>segue.identifier</a:t>
            </a:r>
            <a:r>
              <a:rPr lang="en-US" sz="2400" b="1" dirty="0" smtClean="0"/>
              <a:t> == "</a:t>
            </a:r>
            <a:r>
              <a:rPr lang="en-US" sz="2400" b="1" dirty="0" err="1" smtClean="0"/>
              <a:t>showDetail</a:t>
            </a:r>
            <a:r>
              <a:rPr lang="en-US" sz="2400" b="1" dirty="0" smtClean="0"/>
              <a:t>") {</a:t>
            </a:r>
            <a:endParaRPr lang="mr-IN" sz="2400" b="1" dirty="0" smtClean="0"/>
          </a:p>
          <a:p>
            <a:pPr marL="0" indent="0">
              <a:buNone/>
            </a:pPr>
            <a:r>
              <a:rPr lang="en-US" sz="2400" dirty="0" smtClean="0"/>
              <a:t>            if let </a:t>
            </a:r>
            <a:r>
              <a:rPr lang="en-US" sz="2400" dirty="0" err="1" smtClean="0"/>
              <a:t>indexPath</a:t>
            </a:r>
            <a:r>
              <a:rPr lang="en-US" sz="2400" dirty="0" smtClean="0"/>
              <a:t> = </a:t>
            </a:r>
            <a:r>
              <a:rPr lang="en-US" sz="2400" dirty="0" err="1" smtClean="0"/>
              <a:t>self.tableView.indexPathForSelectedRow</a:t>
            </a:r>
            <a:r>
              <a:rPr lang="en-US" sz="2400" dirty="0" smtClean="0"/>
              <a:t> { 			let </a:t>
            </a:r>
            <a:r>
              <a:rPr lang="en-US" sz="2400" dirty="0" err="1" smtClean="0"/>
              <a:t>bandsDetailViewController:BandsDetailViewController</a:t>
            </a:r>
            <a:r>
              <a:rPr lang="en-US" sz="2400" dirty="0" smtClean="0"/>
              <a:t> = 			</a:t>
            </a:r>
            <a:r>
              <a:rPr lang="en-US" sz="2400" dirty="0" err="1" smtClean="0"/>
              <a:t>segue.destination</a:t>
            </a:r>
            <a:r>
              <a:rPr lang="en-US" sz="2400" dirty="0" smtClean="0"/>
              <a:t> as! </a:t>
            </a:r>
            <a:r>
              <a:rPr lang="en-US" sz="2400" dirty="0" err="1" smtClean="0"/>
              <a:t>BandsDetailViewController</a:t>
            </a:r>
            <a:r>
              <a:rPr lang="mr-IN" sz="2400" dirty="0" smtClean="0"/>
              <a:t>         </a:t>
            </a:r>
          </a:p>
          <a:p>
            <a:pPr marL="0" indent="0">
              <a:buNone/>
            </a:pPr>
            <a:r>
              <a:rPr lang="mr-IN" sz="2400" dirty="0" smtClean="0"/>
              <a:t>       }</a:t>
            </a:r>
          </a:p>
          <a:p>
            <a:pPr marL="0" indent="0">
              <a:buNone/>
            </a:pPr>
            <a:r>
              <a:rPr lang="mr-IN" sz="2400" dirty="0" smtClean="0"/>
              <a:t>}</a:t>
            </a:r>
            <a:endParaRPr lang="en-US" sz="2400" dirty="0" smtClean="0"/>
          </a:p>
          <a:p>
            <a:pPr marL="0" indent="0">
              <a:buNone/>
            </a:pPr>
            <a:endParaRPr lang="en-US" sz="2800" dirty="0" smtClean="0"/>
          </a:p>
        </p:txBody>
      </p:sp>
    </p:spTree>
    <p:extLst>
      <p:ext uri="{BB962C8B-B14F-4D97-AF65-F5344CB8AC3E}">
        <p14:creationId xmlns:p14="http://schemas.microsoft.com/office/powerpoint/2010/main" val="123813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85616" y="1284224"/>
            <a:ext cx="4647590" cy="3872992"/>
          </a:xfrm>
        </p:spPr>
      </p:pic>
    </p:spTree>
    <p:extLst>
      <p:ext uri="{BB962C8B-B14F-4D97-AF65-F5344CB8AC3E}">
        <p14:creationId xmlns:p14="http://schemas.microsoft.com/office/powerpoint/2010/main" val="16104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0428" y="664464"/>
            <a:ext cx="7199059" cy="5319108"/>
          </a:xfrm>
        </p:spPr>
      </p:pic>
    </p:spTree>
    <p:extLst>
      <p:ext uri="{BB962C8B-B14F-4D97-AF65-F5344CB8AC3E}">
        <p14:creationId xmlns:p14="http://schemas.microsoft.com/office/powerpoint/2010/main" val="125301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6331" y="1255776"/>
            <a:ext cx="4402593" cy="3919728"/>
          </a:xfrm>
        </p:spPr>
      </p:pic>
    </p:spTree>
    <p:extLst>
      <p:ext uri="{BB962C8B-B14F-4D97-AF65-F5344CB8AC3E}">
        <p14:creationId xmlns:p14="http://schemas.microsoft.com/office/powerpoint/2010/main" val="179456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804" y="894079"/>
            <a:ext cx="4590796" cy="4901451"/>
          </a:xfrm>
          <a:prstGeom prst="rect">
            <a:avLst/>
          </a:prstGeom>
        </p:spPr>
      </p:pic>
    </p:spTree>
    <p:extLst>
      <p:ext uri="{BB962C8B-B14F-4D97-AF65-F5344CB8AC3E}">
        <p14:creationId xmlns:p14="http://schemas.microsoft.com/office/powerpoint/2010/main" val="160726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848" y="365760"/>
            <a:ext cx="10058400" cy="5803956"/>
          </a:xfrm>
          <a:prstGeom prst="rect">
            <a:avLst/>
          </a:prstGeom>
        </p:spPr>
      </p:pic>
    </p:spTree>
    <p:extLst>
      <p:ext uri="{BB962C8B-B14F-4D97-AF65-F5344CB8AC3E}">
        <p14:creationId xmlns:p14="http://schemas.microsoft.com/office/powerpoint/2010/main" val="45763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2192" y="200718"/>
            <a:ext cx="4758685" cy="5870898"/>
          </a:xfrm>
          <a:prstGeom prst="rect">
            <a:avLst/>
          </a:prstGeom>
        </p:spPr>
      </p:pic>
    </p:spTree>
    <p:extLst>
      <p:ext uri="{BB962C8B-B14F-4D97-AF65-F5344CB8AC3E}">
        <p14:creationId xmlns:p14="http://schemas.microsoft.com/office/powerpoint/2010/main" val="137752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008" y="701548"/>
            <a:ext cx="10058400" cy="5125299"/>
          </a:xfrm>
          <a:prstGeom prst="rect">
            <a:avLst/>
          </a:prstGeom>
        </p:spPr>
      </p:pic>
    </p:spTree>
    <p:extLst>
      <p:ext uri="{BB962C8B-B14F-4D97-AF65-F5344CB8AC3E}">
        <p14:creationId xmlns:p14="http://schemas.microsoft.com/office/powerpoint/2010/main" val="135258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3472" y="737656"/>
            <a:ext cx="6701536" cy="5356820"/>
          </a:xfrm>
          <a:prstGeom prst="rect">
            <a:avLst/>
          </a:prstGeom>
        </p:spPr>
      </p:pic>
    </p:spTree>
    <p:extLst>
      <p:ext uri="{BB962C8B-B14F-4D97-AF65-F5344CB8AC3E}">
        <p14:creationId xmlns:p14="http://schemas.microsoft.com/office/powerpoint/2010/main" val="142888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304" y="692912"/>
            <a:ext cx="10058400" cy="5322525"/>
          </a:xfrm>
          <a:prstGeom prst="rect">
            <a:avLst/>
          </a:prstGeom>
        </p:spPr>
      </p:pic>
    </p:spTree>
    <p:extLst>
      <p:ext uri="{BB962C8B-B14F-4D97-AF65-F5344CB8AC3E}">
        <p14:creationId xmlns:p14="http://schemas.microsoft.com/office/powerpoint/2010/main" val="159896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992" y="426108"/>
            <a:ext cx="6720151" cy="5736947"/>
          </a:xfrm>
          <a:prstGeom prst="rect">
            <a:avLst/>
          </a:prstGeom>
        </p:spPr>
      </p:pic>
    </p:spTree>
    <p:extLst>
      <p:ext uri="{BB962C8B-B14F-4D97-AF65-F5344CB8AC3E}">
        <p14:creationId xmlns:p14="http://schemas.microsoft.com/office/powerpoint/2010/main" val="192767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prepareForSegue</a:t>
            </a:r>
            <a:endParaRPr lang="en-US" dirty="0"/>
          </a:p>
        </p:txBody>
      </p:sp>
      <p:sp>
        <p:nvSpPr>
          <p:cNvPr id="3" name="Content Placeholder 2"/>
          <p:cNvSpPr>
            <a:spLocks noGrp="1"/>
          </p:cNvSpPr>
          <p:nvPr>
            <p:ph idx="1"/>
          </p:nvPr>
        </p:nvSpPr>
        <p:spPr>
          <a:xfrm>
            <a:off x="530352" y="1981201"/>
            <a:ext cx="11082528" cy="3809999"/>
          </a:xfrm>
        </p:spPr>
        <p:txBody>
          <a:bodyPr>
            <a:normAutofit/>
          </a:bodyPr>
          <a:lstStyle/>
          <a:p>
            <a:pPr marL="0" indent="0">
              <a:buNone/>
            </a:pPr>
            <a:r>
              <a:rPr lang="en-US" sz="2400" dirty="0" smtClean="0"/>
              <a:t> if (</a:t>
            </a:r>
            <a:r>
              <a:rPr lang="en-US" sz="2400" dirty="0" err="1" smtClean="0"/>
              <a:t>segue.identifier</a:t>
            </a:r>
            <a:r>
              <a:rPr lang="en-US" sz="2400" dirty="0" smtClean="0"/>
              <a:t> == "</a:t>
            </a:r>
            <a:r>
              <a:rPr lang="en-US" sz="2400" dirty="0" err="1" smtClean="0"/>
              <a:t>showDetail</a:t>
            </a:r>
            <a:r>
              <a:rPr lang="en-US" sz="2400" dirty="0" smtClean="0"/>
              <a:t>") {</a:t>
            </a:r>
            <a:endParaRPr lang="mr-IN" sz="2400" dirty="0" smtClean="0"/>
          </a:p>
          <a:p>
            <a:pPr marL="0" indent="0">
              <a:buNone/>
            </a:pPr>
            <a:r>
              <a:rPr lang="en-US" sz="2400" dirty="0" smtClean="0"/>
              <a:t>            </a:t>
            </a:r>
            <a:r>
              <a:rPr lang="en-US" sz="2400" b="1" dirty="0" smtClean="0"/>
              <a:t>if let </a:t>
            </a:r>
            <a:r>
              <a:rPr lang="en-US" sz="2400" b="1" dirty="0" err="1" smtClean="0"/>
              <a:t>indexPath</a:t>
            </a:r>
            <a:r>
              <a:rPr lang="en-US" sz="2400" b="1" dirty="0" smtClean="0"/>
              <a:t> = </a:t>
            </a:r>
            <a:r>
              <a:rPr lang="en-US" sz="2400" b="1" dirty="0" err="1" smtClean="0"/>
              <a:t>self.tableView.indexPathForSelectedRow</a:t>
            </a:r>
            <a:r>
              <a:rPr lang="en-US" sz="2400" b="1" dirty="0" smtClean="0"/>
              <a:t> </a:t>
            </a:r>
            <a:r>
              <a:rPr lang="en-US" sz="2400" dirty="0" smtClean="0"/>
              <a:t>{ </a:t>
            </a:r>
          </a:p>
          <a:p>
            <a:pPr marL="0" indent="0">
              <a:buNone/>
            </a:pPr>
            <a:r>
              <a:rPr lang="en-US" sz="2400" dirty="0" smtClean="0"/>
              <a:t>		</a:t>
            </a:r>
            <a:r>
              <a:rPr lang="en-US" sz="2400" dirty="0"/>
              <a:t>l</a:t>
            </a:r>
            <a:r>
              <a:rPr lang="en-US" sz="2400" dirty="0" smtClean="0"/>
              <a:t>et </a:t>
            </a:r>
            <a:r>
              <a:rPr lang="en-US" sz="2400" dirty="0" err="1" smtClean="0"/>
              <a:t>bandsDetailViewController:BandsDetailViewController</a:t>
            </a:r>
            <a:r>
              <a:rPr lang="en-US" sz="2400" dirty="0" smtClean="0"/>
              <a:t> = 			</a:t>
            </a:r>
            <a:r>
              <a:rPr lang="en-US" sz="2400" dirty="0" err="1" smtClean="0"/>
              <a:t>segue.destination</a:t>
            </a:r>
            <a:r>
              <a:rPr lang="en-US" sz="2400" dirty="0" smtClean="0"/>
              <a:t> as! </a:t>
            </a:r>
            <a:r>
              <a:rPr lang="en-US" sz="2400" dirty="0" err="1" smtClean="0"/>
              <a:t>BandsDetailViewController</a:t>
            </a:r>
            <a:r>
              <a:rPr lang="mr-IN" sz="2400" dirty="0" smtClean="0"/>
              <a:t>         </a:t>
            </a:r>
          </a:p>
          <a:p>
            <a:pPr marL="0" indent="0">
              <a:buNone/>
            </a:pPr>
            <a:r>
              <a:rPr lang="mr-IN" sz="2400" dirty="0" smtClean="0"/>
              <a:t>       }</a:t>
            </a:r>
          </a:p>
          <a:p>
            <a:pPr marL="0" indent="0">
              <a:buNone/>
            </a:pPr>
            <a:r>
              <a:rPr lang="mr-IN" sz="2400" dirty="0" smtClean="0"/>
              <a:t>}</a:t>
            </a:r>
            <a:endParaRPr lang="en-US" sz="2400" dirty="0" smtClean="0"/>
          </a:p>
          <a:p>
            <a:pPr marL="0" indent="0">
              <a:buNone/>
            </a:pPr>
            <a:endParaRPr lang="en-US" sz="2800" dirty="0" smtClean="0"/>
          </a:p>
        </p:txBody>
      </p:sp>
    </p:spTree>
    <p:extLst>
      <p:ext uri="{BB962C8B-B14F-4D97-AF65-F5344CB8AC3E}">
        <p14:creationId xmlns:p14="http://schemas.microsoft.com/office/powerpoint/2010/main" val="151907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8340" y="548640"/>
            <a:ext cx="7972044" cy="5317655"/>
          </a:xfrm>
          <a:prstGeom prst="rect">
            <a:avLst/>
          </a:prstGeom>
        </p:spPr>
      </p:pic>
    </p:spTree>
    <p:extLst>
      <p:ext uri="{BB962C8B-B14F-4D97-AF65-F5344CB8AC3E}">
        <p14:creationId xmlns:p14="http://schemas.microsoft.com/office/powerpoint/2010/main" val="166222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6013" y="292608"/>
            <a:ext cx="6636004" cy="5846003"/>
          </a:xfrm>
          <a:prstGeom prst="rect">
            <a:avLst/>
          </a:prstGeom>
        </p:spPr>
      </p:pic>
    </p:spTree>
    <p:extLst>
      <p:ext uri="{BB962C8B-B14F-4D97-AF65-F5344CB8AC3E}">
        <p14:creationId xmlns:p14="http://schemas.microsoft.com/office/powerpoint/2010/main" val="4598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577" y="512064"/>
            <a:ext cx="2948772" cy="5468112"/>
          </a:xfrm>
          <a:prstGeom prst="rect">
            <a:avLst/>
          </a:prstGeom>
        </p:spPr>
      </p:pic>
    </p:spTree>
    <p:extLst>
      <p:ext uri="{BB962C8B-B14F-4D97-AF65-F5344CB8AC3E}">
        <p14:creationId xmlns:p14="http://schemas.microsoft.com/office/powerpoint/2010/main" val="82089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8848" y="469392"/>
            <a:ext cx="3035300" cy="5334000"/>
          </a:xfrm>
          <a:prstGeom prst="rect">
            <a:avLst/>
          </a:prstGeom>
        </p:spPr>
      </p:pic>
    </p:spTree>
    <p:extLst>
      <p:ext uri="{BB962C8B-B14F-4D97-AF65-F5344CB8AC3E}">
        <p14:creationId xmlns:p14="http://schemas.microsoft.com/office/powerpoint/2010/main" val="35465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916" y="347473"/>
            <a:ext cx="9594360" cy="5779008"/>
          </a:xfrm>
          <a:prstGeom prst="rect">
            <a:avLst/>
          </a:prstGeom>
        </p:spPr>
      </p:pic>
    </p:spTree>
    <p:extLst>
      <p:ext uri="{BB962C8B-B14F-4D97-AF65-F5344CB8AC3E}">
        <p14:creationId xmlns:p14="http://schemas.microsoft.com/office/powerpoint/2010/main" val="116734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72" y="310896"/>
            <a:ext cx="9440672" cy="5798542"/>
          </a:xfrm>
          <a:prstGeom prst="rect">
            <a:avLst/>
          </a:prstGeom>
        </p:spPr>
      </p:pic>
    </p:spTree>
    <p:extLst>
      <p:ext uri="{BB962C8B-B14F-4D97-AF65-F5344CB8AC3E}">
        <p14:creationId xmlns:p14="http://schemas.microsoft.com/office/powerpoint/2010/main" val="40954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888" y="274320"/>
            <a:ext cx="10058400" cy="5730843"/>
          </a:xfrm>
          <a:prstGeom prst="rect">
            <a:avLst/>
          </a:prstGeom>
        </p:spPr>
      </p:pic>
    </p:spTree>
    <p:extLst>
      <p:ext uri="{BB962C8B-B14F-4D97-AF65-F5344CB8AC3E}">
        <p14:creationId xmlns:p14="http://schemas.microsoft.com/office/powerpoint/2010/main" val="175112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5700" y="0"/>
            <a:ext cx="4223456" cy="6035040"/>
          </a:xfrm>
          <a:prstGeom prst="rect">
            <a:avLst/>
          </a:prstGeom>
        </p:spPr>
      </p:pic>
    </p:spTree>
    <p:extLst>
      <p:ext uri="{BB962C8B-B14F-4D97-AF65-F5344CB8AC3E}">
        <p14:creationId xmlns:p14="http://schemas.microsoft.com/office/powerpoint/2010/main" val="147111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800" y="2197100"/>
            <a:ext cx="3441700" cy="2451100"/>
          </a:xfrm>
          <a:prstGeom prst="rect">
            <a:avLst/>
          </a:prstGeom>
        </p:spPr>
      </p:pic>
    </p:spTree>
    <p:extLst>
      <p:ext uri="{BB962C8B-B14F-4D97-AF65-F5344CB8AC3E}">
        <p14:creationId xmlns:p14="http://schemas.microsoft.com/office/powerpoint/2010/main" val="205707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5514" y="603503"/>
            <a:ext cx="3190310" cy="5467637"/>
          </a:xfrm>
          <a:prstGeom prst="rect">
            <a:avLst/>
          </a:prstGeom>
        </p:spPr>
      </p:pic>
    </p:spTree>
    <p:extLst>
      <p:ext uri="{BB962C8B-B14F-4D97-AF65-F5344CB8AC3E}">
        <p14:creationId xmlns:p14="http://schemas.microsoft.com/office/powerpoint/2010/main" val="148866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prepareForSegue</a:t>
            </a:r>
            <a:endParaRPr lang="en-US" dirty="0"/>
          </a:p>
        </p:txBody>
      </p:sp>
      <p:sp>
        <p:nvSpPr>
          <p:cNvPr id="3" name="Content Placeholder 2"/>
          <p:cNvSpPr>
            <a:spLocks noGrp="1"/>
          </p:cNvSpPr>
          <p:nvPr>
            <p:ph idx="1"/>
          </p:nvPr>
        </p:nvSpPr>
        <p:spPr>
          <a:xfrm>
            <a:off x="530352" y="1981201"/>
            <a:ext cx="11082528" cy="3809999"/>
          </a:xfrm>
        </p:spPr>
        <p:txBody>
          <a:bodyPr>
            <a:normAutofit/>
          </a:bodyPr>
          <a:lstStyle/>
          <a:p>
            <a:pPr marL="0" indent="0">
              <a:buNone/>
            </a:pPr>
            <a:r>
              <a:rPr lang="en-US" sz="2400" dirty="0" smtClean="0"/>
              <a:t> if (</a:t>
            </a:r>
            <a:r>
              <a:rPr lang="en-US" sz="2400" dirty="0" err="1" smtClean="0"/>
              <a:t>segue.identifier</a:t>
            </a:r>
            <a:r>
              <a:rPr lang="en-US" sz="2400" dirty="0" smtClean="0"/>
              <a:t> == "</a:t>
            </a:r>
            <a:r>
              <a:rPr lang="en-US" sz="2400" dirty="0" err="1" smtClean="0"/>
              <a:t>showDetail</a:t>
            </a:r>
            <a:r>
              <a:rPr lang="en-US" sz="2400" dirty="0" smtClean="0"/>
              <a:t>") {</a:t>
            </a:r>
            <a:endParaRPr lang="mr-IN" sz="2400" dirty="0" smtClean="0"/>
          </a:p>
          <a:p>
            <a:pPr marL="0" indent="0">
              <a:buNone/>
            </a:pPr>
            <a:r>
              <a:rPr lang="en-US" sz="2400" dirty="0" smtClean="0"/>
              <a:t>            if let </a:t>
            </a:r>
            <a:r>
              <a:rPr lang="en-US" sz="2400" dirty="0" err="1" smtClean="0"/>
              <a:t>indexPath</a:t>
            </a:r>
            <a:r>
              <a:rPr lang="en-US" sz="2400" dirty="0" smtClean="0"/>
              <a:t> = </a:t>
            </a:r>
            <a:r>
              <a:rPr lang="en-US" sz="2400" dirty="0" err="1" smtClean="0"/>
              <a:t>self.tableView.indexPathForSelectedRow</a:t>
            </a:r>
            <a:r>
              <a:rPr lang="en-US" sz="2400" dirty="0" smtClean="0"/>
              <a:t> { </a:t>
            </a:r>
          </a:p>
          <a:p>
            <a:pPr marL="0" indent="0">
              <a:buNone/>
            </a:pPr>
            <a:r>
              <a:rPr lang="en-US" sz="2400" b="1" dirty="0" smtClean="0"/>
              <a:t>		</a:t>
            </a:r>
            <a:r>
              <a:rPr lang="en-US" sz="2400" b="1" dirty="0"/>
              <a:t>l</a:t>
            </a:r>
            <a:r>
              <a:rPr lang="en-US" sz="2400" b="1" dirty="0" smtClean="0"/>
              <a:t>et </a:t>
            </a:r>
            <a:r>
              <a:rPr lang="en-US" sz="2400" b="1" dirty="0" err="1" smtClean="0"/>
              <a:t>bandsDetailViewController:BandsDetailViewController</a:t>
            </a:r>
            <a:r>
              <a:rPr lang="en-US" sz="2400" b="1" dirty="0" smtClean="0"/>
              <a:t> = 			</a:t>
            </a:r>
            <a:r>
              <a:rPr lang="en-US" sz="2400" b="1" dirty="0" err="1" smtClean="0"/>
              <a:t>segue.destination</a:t>
            </a:r>
            <a:r>
              <a:rPr lang="en-US" sz="2400" b="1" dirty="0" smtClean="0"/>
              <a:t> as! </a:t>
            </a:r>
            <a:r>
              <a:rPr lang="en-US" sz="2400" b="1" dirty="0" err="1" smtClean="0"/>
              <a:t>BandsDetailViewController</a:t>
            </a:r>
            <a:r>
              <a:rPr lang="mr-IN" sz="2400" b="1" dirty="0" smtClean="0"/>
              <a:t>         </a:t>
            </a:r>
          </a:p>
          <a:p>
            <a:pPr marL="0" indent="0">
              <a:buNone/>
            </a:pPr>
            <a:r>
              <a:rPr lang="mr-IN" sz="2400" dirty="0" smtClean="0"/>
              <a:t>       }</a:t>
            </a:r>
          </a:p>
          <a:p>
            <a:pPr marL="0" indent="0">
              <a:buNone/>
            </a:pPr>
            <a:r>
              <a:rPr lang="mr-IN" sz="2400" dirty="0" smtClean="0"/>
              <a:t>}</a:t>
            </a:r>
            <a:endParaRPr lang="en-US" sz="2400" dirty="0" smtClean="0"/>
          </a:p>
          <a:p>
            <a:pPr marL="0" indent="0">
              <a:buNone/>
            </a:pPr>
            <a:endParaRPr lang="en-US" sz="2800" dirty="0" smtClean="0"/>
          </a:p>
        </p:txBody>
      </p:sp>
    </p:spTree>
    <p:extLst>
      <p:ext uri="{BB962C8B-B14F-4D97-AF65-F5344CB8AC3E}">
        <p14:creationId xmlns:p14="http://schemas.microsoft.com/office/powerpoint/2010/main" val="142886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5652" y="0"/>
            <a:ext cx="8544803" cy="6071616"/>
          </a:xfrm>
          <a:prstGeom prst="rect">
            <a:avLst/>
          </a:prstGeom>
        </p:spPr>
      </p:pic>
    </p:spTree>
    <p:extLst>
      <p:ext uri="{BB962C8B-B14F-4D97-AF65-F5344CB8AC3E}">
        <p14:creationId xmlns:p14="http://schemas.microsoft.com/office/powerpoint/2010/main" val="174906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52" y="946404"/>
            <a:ext cx="10058400" cy="4320501"/>
          </a:xfrm>
          <a:prstGeom prst="rect">
            <a:avLst/>
          </a:prstGeom>
        </p:spPr>
      </p:pic>
    </p:spTree>
    <p:extLst>
      <p:ext uri="{BB962C8B-B14F-4D97-AF65-F5344CB8AC3E}">
        <p14:creationId xmlns:p14="http://schemas.microsoft.com/office/powerpoint/2010/main" val="172981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192" y="776732"/>
            <a:ext cx="10058400" cy="4798267"/>
          </a:xfrm>
          <a:prstGeom prst="rect">
            <a:avLst/>
          </a:prstGeom>
        </p:spPr>
      </p:pic>
    </p:spTree>
    <p:extLst>
      <p:ext uri="{BB962C8B-B14F-4D97-AF65-F5344CB8AC3E}">
        <p14:creationId xmlns:p14="http://schemas.microsoft.com/office/powerpoint/2010/main" val="102860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192" y="776732"/>
            <a:ext cx="10058400" cy="4798267"/>
          </a:xfrm>
          <a:prstGeom prst="rect">
            <a:avLst/>
          </a:prstGeom>
        </p:spPr>
      </p:pic>
    </p:spTree>
    <p:extLst>
      <p:ext uri="{BB962C8B-B14F-4D97-AF65-F5344CB8AC3E}">
        <p14:creationId xmlns:p14="http://schemas.microsoft.com/office/powerpoint/2010/main" val="25243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2800" dirty="0"/>
              <a:t>import </a:t>
            </a:r>
            <a:r>
              <a:rPr lang="en-US" sz="2800" dirty="0" err="1"/>
              <a:t>UIKit</a:t>
            </a:r>
            <a:endParaRPr lang="en-US" sz="2800" dirty="0"/>
          </a:p>
          <a:p>
            <a:pPr marL="0" indent="0">
              <a:buNone/>
            </a:pPr>
            <a:r>
              <a:rPr lang="en-US" sz="2800" b="1" dirty="0"/>
              <a:t>import </a:t>
            </a:r>
            <a:r>
              <a:rPr lang="en-US" sz="2800" b="1" dirty="0" err="1" smtClean="0"/>
              <a:t>MapKit</a:t>
            </a:r>
            <a:endParaRPr lang="en-US" sz="2800" b="1" dirty="0" smtClean="0"/>
          </a:p>
          <a:p>
            <a:pPr marL="0" indent="0">
              <a:buNone/>
            </a:pPr>
            <a:endParaRPr lang="en-US" sz="2800" dirty="0"/>
          </a:p>
          <a:p>
            <a:pPr marL="0" indent="0">
              <a:buNone/>
            </a:pPr>
            <a:r>
              <a:rPr lang="en-US" sz="2800" dirty="0"/>
              <a:t>class </a:t>
            </a:r>
            <a:r>
              <a:rPr lang="en-US" sz="2800" dirty="0" err="1"/>
              <a:t>MapViewController</a:t>
            </a:r>
            <a:r>
              <a:rPr lang="en-US" sz="2800" dirty="0"/>
              <a:t>: </a:t>
            </a:r>
            <a:r>
              <a:rPr lang="en-US" sz="2800" dirty="0" err="1"/>
              <a:t>UIViewController</a:t>
            </a:r>
            <a:r>
              <a:rPr lang="en-US" sz="2800" dirty="0"/>
              <a:t> {</a:t>
            </a:r>
          </a:p>
          <a:p>
            <a:pPr marL="0" indent="0">
              <a:buNone/>
            </a:pPr>
            <a:r>
              <a:rPr lang="en-US" sz="2800" dirty="0" smtClean="0"/>
              <a:t>	@</a:t>
            </a:r>
            <a:r>
              <a:rPr lang="en-US" sz="2800" dirty="0" err="1"/>
              <a:t>IBOutlet</a:t>
            </a:r>
            <a:r>
              <a:rPr lang="en-US" sz="2800" dirty="0"/>
              <a:t> weak </a:t>
            </a:r>
            <a:r>
              <a:rPr lang="en-US" sz="2800" dirty="0" err="1"/>
              <a:t>var</a:t>
            </a:r>
            <a:r>
              <a:rPr lang="en-US" sz="2800" dirty="0"/>
              <a:t> </a:t>
            </a:r>
            <a:r>
              <a:rPr lang="en-US" sz="2800" dirty="0" err="1"/>
              <a:t>jiveMapView</a:t>
            </a:r>
            <a:r>
              <a:rPr lang="en-US" sz="2800" dirty="0"/>
              <a:t>: </a:t>
            </a:r>
            <a:r>
              <a:rPr lang="en-US" sz="2800" dirty="0" err="1"/>
              <a:t>MKMapView</a:t>
            </a:r>
            <a:r>
              <a:rPr lang="en-US" sz="2800" dirty="0"/>
              <a:t>!</a:t>
            </a:r>
            <a:endParaRPr lang="en-US" sz="2800" dirty="0" smtClean="0"/>
          </a:p>
        </p:txBody>
      </p:sp>
    </p:spTree>
    <p:extLst>
      <p:ext uri="{BB962C8B-B14F-4D97-AF65-F5344CB8AC3E}">
        <p14:creationId xmlns:p14="http://schemas.microsoft.com/office/powerpoint/2010/main" val="183612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marL="0" indent="0">
              <a:buNone/>
            </a:pPr>
            <a:r>
              <a:rPr lang="en-US" sz="2800" dirty="0"/>
              <a:t>class </a:t>
            </a:r>
            <a:r>
              <a:rPr lang="en-US" sz="2800" dirty="0" err="1"/>
              <a:t>MapViewController</a:t>
            </a:r>
            <a:r>
              <a:rPr lang="en-US" sz="2800" dirty="0"/>
              <a:t>: </a:t>
            </a:r>
            <a:r>
              <a:rPr lang="en-US" sz="2800" dirty="0" err="1"/>
              <a:t>UIViewController</a:t>
            </a:r>
            <a:r>
              <a:rPr lang="en-US" sz="2800" dirty="0"/>
              <a:t> {</a:t>
            </a:r>
          </a:p>
          <a:p>
            <a:pPr marL="0" indent="0">
              <a:buNone/>
            </a:pPr>
            <a:endParaRPr lang="en-US" sz="2800" dirty="0"/>
          </a:p>
          <a:p>
            <a:pPr marL="0" indent="0">
              <a:buNone/>
            </a:pPr>
            <a:r>
              <a:rPr lang="cs-CZ" sz="2800" dirty="0"/>
              <a:t>    </a:t>
            </a:r>
            <a:r>
              <a:rPr lang="cs-CZ" sz="2800" dirty="0" smtClean="0"/>
              <a:t>   </a:t>
            </a:r>
            <a:r>
              <a:rPr lang="cs-CZ" sz="2800" b="1" dirty="0" smtClean="0"/>
              <a:t>let </a:t>
            </a:r>
            <a:r>
              <a:rPr lang="cs-CZ" sz="2800" b="1" dirty="0" err="1"/>
              <a:t>jiveLatitude</a:t>
            </a:r>
            <a:r>
              <a:rPr lang="cs-CZ" sz="2800" b="1" dirty="0"/>
              <a:t> = 40.72004</a:t>
            </a:r>
          </a:p>
          <a:p>
            <a:pPr marL="0" indent="0">
              <a:buNone/>
            </a:pPr>
            <a:r>
              <a:rPr lang="mr-IN" sz="2800" b="1" dirty="0"/>
              <a:t>    </a:t>
            </a:r>
            <a:r>
              <a:rPr lang="mr-IN" sz="2800" b="1" dirty="0" err="1"/>
              <a:t>let</a:t>
            </a:r>
            <a:r>
              <a:rPr lang="mr-IN" sz="2800" b="1" dirty="0"/>
              <a:t> </a:t>
            </a:r>
            <a:r>
              <a:rPr lang="mr-IN" sz="2800" b="1" dirty="0" err="1"/>
              <a:t>jiveLongitude</a:t>
            </a:r>
            <a:r>
              <a:rPr lang="mr-IN" sz="2800" b="1" dirty="0"/>
              <a:t> = -74.003912</a:t>
            </a:r>
          </a:p>
          <a:p>
            <a:pPr marL="0" indent="0">
              <a:buNone/>
            </a:pPr>
            <a:r>
              <a:rPr lang="mr-IN" sz="2800" b="1" dirty="0"/>
              <a:t>    </a:t>
            </a:r>
            <a:r>
              <a:rPr lang="mr-IN" sz="2800" b="1" dirty="0" err="1"/>
              <a:t>let</a:t>
            </a:r>
            <a:r>
              <a:rPr lang="mr-IN" sz="2800" b="1" dirty="0"/>
              <a:t> </a:t>
            </a:r>
            <a:r>
              <a:rPr lang="mr-IN" sz="2800" b="1" dirty="0" err="1"/>
              <a:t>jiveSpan</a:t>
            </a:r>
            <a:r>
              <a:rPr lang="mr-IN" sz="2800" b="1" dirty="0"/>
              <a:t> = 0.05</a:t>
            </a:r>
          </a:p>
          <a:p>
            <a:pPr marL="0" indent="0">
              <a:buNone/>
            </a:pPr>
            <a:r>
              <a:rPr lang="mr-IN" sz="2800" dirty="0"/>
              <a:t>    </a:t>
            </a:r>
          </a:p>
          <a:p>
            <a:pPr marL="0" indent="0">
              <a:buNone/>
            </a:pPr>
            <a:r>
              <a:rPr lang="en-US" sz="2800" dirty="0"/>
              <a:t>    @</a:t>
            </a:r>
            <a:r>
              <a:rPr lang="en-US" sz="2800" dirty="0" err="1"/>
              <a:t>IBOutlet</a:t>
            </a:r>
            <a:r>
              <a:rPr lang="en-US" sz="2800" dirty="0"/>
              <a:t> weak </a:t>
            </a:r>
            <a:r>
              <a:rPr lang="en-US" sz="2800" dirty="0" err="1"/>
              <a:t>var</a:t>
            </a:r>
            <a:r>
              <a:rPr lang="en-US" sz="2800" dirty="0"/>
              <a:t> </a:t>
            </a:r>
            <a:r>
              <a:rPr lang="en-US" sz="2800" dirty="0" err="1"/>
              <a:t>jiveMapView</a:t>
            </a:r>
            <a:r>
              <a:rPr lang="en-US" sz="2800" dirty="0"/>
              <a:t>: </a:t>
            </a:r>
            <a:r>
              <a:rPr lang="en-US" sz="2800" dirty="0" err="1"/>
              <a:t>MKMapView</a:t>
            </a:r>
            <a:r>
              <a:rPr lang="en-US" sz="2800" dirty="0"/>
              <a:t>!</a:t>
            </a:r>
            <a:endParaRPr lang="en-US" sz="2800" dirty="0" smtClean="0"/>
          </a:p>
        </p:txBody>
      </p:sp>
    </p:spTree>
    <p:extLst>
      <p:ext uri="{BB962C8B-B14F-4D97-AF65-F5344CB8AC3E}">
        <p14:creationId xmlns:p14="http://schemas.microsoft.com/office/powerpoint/2010/main" val="95579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800" dirty="0"/>
              <a:t>override </a:t>
            </a:r>
            <a:r>
              <a:rPr lang="en-US" sz="2800" dirty="0" err="1"/>
              <a:t>func</a:t>
            </a:r>
            <a:r>
              <a:rPr lang="en-US" sz="2800" dirty="0"/>
              <a:t> </a:t>
            </a:r>
            <a:r>
              <a:rPr lang="en-US" sz="2800" dirty="0" err="1"/>
              <a:t>viewDidLoad</a:t>
            </a:r>
            <a:r>
              <a:rPr lang="en-US" sz="2800" dirty="0"/>
              <a:t>() </a:t>
            </a:r>
            <a:r>
              <a:rPr lang="en-US" sz="2800" dirty="0" smtClean="0"/>
              <a:t>{</a:t>
            </a:r>
          </a:p>
          <a:p>
            <a:pPr marL="0" indent="0">
              <a:buNone/>
            </a:pPr>
            <a:endParaRPr lang="en-US" sz="2800" dirty="0"/>
          </a:p>
          <a:p>
            <a:pPr marL="685800" lvl="3" indent="0">
              <a:buNone/>
            </a:pPr>
            <a:r>
              <a:rPr lang="en-US" sz="2800" dirty="0" err="1"/>
              <a:t>super.viewDidLoad</a:t>
            </a:r>
            <a:r>
              <a:rPr lang="en-US" sz="2800" dirty="0"/>
              <a:t>()</a:t>
            </a:r>
          </a:p>
          <a:p>
            <a:pPr marL="685800" lvl="3" indent="0">
              <a:buNone/>
            </a:pPr>
            <a:r>
              <a:rPr lang="en-US" sz="2800" b="1" dirty="0" err="1"/>
              <a:t>var</a:t>
            </a:r>
            <a:r>
              <a:rPr lang="en-US" sz="2800" b="1" dirty="0"/>
              <a:t> </a:t>
            </a:r>
            <a:r>
              <a:rPr lang="en-US" sz="2800" b="1" dirty="0" err="1"/>
              <a:t>jiveRegion</a:t>
            </a:r>
            <a:r>
              <a:rPr lang="en-US" sz="2800" b="1" dirty="0"/>
              <a:t> = </a:t>
            </a:r>
            <a:r>
              <a:rPr lang="en-US" sz="2800" b="1" dirty="0" err="1"/>
              <a:t>MKCoordinateRegion</a:t>
            </a:r>
            <a:r>
              <a:rPr lang="en-US" sz="2800" b="1" dirty="0"/>
              <a:t>()</a:t>
            </a:r>
          </a:p>
          <a:p>
            <a:pPr marL="0" indent="0">
              <a:buNone/>
            </a:pPr>
            <a:r>
              <a:rPr lang="en-US" sz="2800" dirty="0"/>
              <a:t>}</a:t>
            </a:r>
            <a:endParaRPr lang="en-US" sz="2800" dirty="0" smtClean="0"/>
          </a:p>
        </p:txBody>
      </p:sp>
    </p:spTree>
    <p:extLst>
      <p:ext uri="{BB962C8B-B14F-4D97-AF65-F5344CB8AC3E}">
        <p14:creationId xmlns:p14="http://schemas.microsoft.com/office/powerpoint/2010/main" val="169368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7112" y="365760"/>
            <a:ext cx="9601200" cy="3809999"/>
          </a:xfrm>
        </p:spPr>
        <p:txBody>
          <a:bodyPr>
            <a:noAutofit/>
          </a:bodyPr>
          <a:lstStyle/>
          <a:p>
            <a:pPr marL="0" indent="0">
              <a:buNone/>
            </a:pPr>
            <a:r>
              <a:rPr lang="en-US" sz="1600" dirty="0"/>
              <a:t> override </a:t>
            </a:r>
            <a:r>
              <a:rPr lang="en-US" sz="1600" dirty="0" err="1"/>
              <a:t>func</a:t>
            </a:r>
            <a:r>
              <a:rPr lang="en-US" sz="1600" dirty="0"/>
              <a:t> </a:t>
            </a:r>
            <a:r>
              <a:rPr lang="en-US" sz="1600" dirty="0" err="1"/>
              <a:t>viewDidLoad</a:t>
            </a:r>
            <a:r>
              <a:rPr lang="en-US" sz="1600" dirty="0"/>
              <a:t>() {</a:t>
            </a:r>
          </a:p>
          <a:p>
            <a:pPr marL="0" indent="0">
              <a:buNone/>
            </a:pPr>
            <a:r>
              <a:rPr lang="en-US" sz="1600" dirty="0"/>
              <a:t>        </a:t>
            </a:r>
            <a:r>
              <a:rPr lang="en-US" sz="1600" dirty="0" err="1"/>
              <a:t>super.viewDidLoad</a:t>
            </a:r>
            <a:r>
              <a:rPr lang="en-US" sz="1600" dirty="0" smtClean="0"/>
              <a:t>()</a:t>
            </a:r>
            <a:endParaRPr lang="en-US" sz="1600" dirty="0"/>
          </a:p>
          <a:p>
            <a:pPr marL="0" indent="0">
              <a:buNone/>
            </a:pPr>
            <a:r>
              <a:rPr lang="en-US" sz="1600" dirty="0"/>
              <a:t>        // Do any additional setup after loading the view.</a:t>
            </a:r>
          </a:p>
          <a:p>
            <a:pPr marL="0" indent="0">
              <a:buNone/>
            </a:pPr>
            <a:r>
              <a:rPr lang="en-US" sz="1600" dirty="0"/>
              <a:t>        </a:t>
            </a:r>
            <a:r>
              <a:rPr lang="en-US" sz="1600" dirty="0" err="1"/>
              <a:t>var</a:t>
            </a:r>
            <a:r>
              <a:rPr lang="en-US" sz="1600" dirty="0"/>
              <a:t> </a:t>
            </a:r>
            <a:r>
              <a:rPr lang="en-US" sz="1600" dirty="0" err="1"/>
              <a:t>jiveRegion</a:t>
            </a:r>
            <a:r>
              <a:rPr lang="en-US" sz="1600" dirty="0"/>
              <a:t> = </a:t>
            </a:r>
            <a:r>
              <a:rPr lang="en-US" sz="1600" dirty="0" err="1"/>
              <a:t>MKCoordinateRegion</a:t>
            </a:r>
            <a:r>
              <a:rPr lang="en-US" sz="1600" dirty="0"/>
              <a:t>()</a:t>
            </a:r>
          </a:p>
          <a:p>
            <a:pPr marL="0" indent="0">
              <a:buNone/>
            </a:pPr>
            <a:r>
              <a:rPr lang="en-US" sz="1600" dirty="0"/>
              <a:t>        </a:t>
            </a:r>
            <a:r>
              <a:rPr lang="en-US" sz="1600" b="1" dirty="0" err="1"/>
              <a:t>var</a:t>
            </a:r>
            <a:r>
              <a:rPr lang="en-US" sz="1600" b="1" dirty="0"/>
              <a:t> center = CLLocationCoordinate2D()</a:t>
            </a:r>
          </a:p>
          <a:p>
            <a:pPr marL="0" indent="0">
              <a:buNone/>
            </a:pPr>
            <a:r>
              <a:rPr lang="en-US" sz="1600" b="1" dirty="0"/>
              <a:t>        </a:t>
            </a:r>
            <a:r>
              <a:rPr lang="en-US" sz="1600" b="1" dirty="0" err="1"/>
              <a:t>center.latitude</a:t>
            </a:r>
            <a:r>
              <a:rPr lang="en-US" sz="1600" b="1" dirty="0"/>
              <a:t> = </a:t>
            </a:r>
            <a:r>
              <a:rPr lang="en-US" sz="1600" b="1" dirty="0" err="1"/>
              <a:t>jiveLatitude</a:t>
            </a:r>
            <a:endParaRPr lang="en-US" sz="1600" b="1" dirty="0"/>
          </a:p>
          <a:p>
            <a:pPr marL="0" indent="0">
              <a:buNone/>
            </a:pPr>
            <a:r>
              <a:rPr lang="en-US" sz="1600" b="1" dirty="0"/>
              <a:t>        </a:t>
            </a:r>
            <a:r>
              <a:rPr lang="en-US" sz="1600" b="1" dirty="0" err="1"/>
              <a:t>center.longitude</a:t>
            </a:r>
            <a:r>
              <a:rPr lang="en-US" sz="1600" b="1" dirty="0"/>
              <a:t> = </a:t>
            </a:r>
            <a:r>
              <a:rPr lang="en-US" sz="1600" b="1" dirty="0" err="1"/>
              <a:t>jiveLongitude</a:t>
            </a:r>
            <a:endParaRPr lang="en-US" sz="1600" b="1" dirty="0"/>
          </a:p>
          <a:p>
            <a:pPr marL="0" indent="0">
              <a:buNone/>
            </a:pPr>
            <a:r>
              <a:rPr lang="en-US" sz="1600" b="1" dirty="0"/>
              <a:t>        </a:t>
            </a:r>
            <a:r>
              <a:rPr lang="en-US" sz="1600" b="1" dirty="0" err="1"/>
              <a:t>var</a:t>
            </a:r>
            <a:r>
              <a:rPr lang="en-US" sz="1600" b="1" dirty="0"/>
              <a:t> span = </a:t>
            </a:r>
            <a:r>
              <a:rPr lang="en-US" sz="1600" b="1" dirty="0" err="1"/>
              <a:t>MKCoordinateSpan</a:t>
            </a:r>
            <a:r>
              <a:rPr lang="en-US" sz="1600" b="1" dirty="0"/>
              <a:t>()</a:t>
            </a:r>
          </a:p>
          <a:p>
            <a:pPr marL="0" indent="0">
              <a:buNone/>
            </a:pPr>
            <a:r>
              <a:rPr lang="en-US" sz="1600" b="1" dirty="0"/>
              <a:t>        </a:t>
            </a:r>
            <a:r>
              <a:rPr lang="en-US" sz="1600" b="1" dirty="0" err="1"/>
              <a:t>span.latitudeDelta</a:t>
            </a:r>
            <a:r>
              <a:rPr lang="en-US" sz="1600" b="1" dirty="0"/>
              <a:t> = </a:t>
            </a:r>
            <a:r>
              <a:rPr lang="en-US" sz="1600" b="1" dirty="0" err="1"/>
              <a:t>jiveSpan</a:t>
            </a:r>
            <a:endParaRPr lang="en-US" sz="1600" b="1" dirty="0"/>
          </a:p>
          <a:p>
            <a:pPr marL="0" indent="0">
              <a:buNone/>
            </a:pPr>
            <a:r>
              <a:rPr lang="en-US" sz="1600" b="1" dirty="0"/>
              <a:t>        </a:t>
            </a:r>
            <a:r>
              <a:rPr lang="en-US" sz="1600" b="1" dirty="0" err="1"/>
              <a:t>span.longitudeDelta</a:t>
            </a:r>
            <a:r>
              <a:rPr lang="en-US" sz="1600" b="1" dirty="0"/>
              <a:t> = </a:t>
            </a:r>
            <a:r>
              <a:rPr lang="en-US" sz="1600" b="1" dirty="0" err="1"/>
              <a:t>jiveSpan</a:t>
            </a:r>
            <a:endParaRPr lang="en-US" sz="1600" b="1" dirty="0"/>
          </a:p>
          <a:p>
            <a:pPr marL="0" indent="0">
              <a:buNone/>
            </a:pPr>
            <a:r>
              <a:rPr lang="en-US" sz="1600" b="1" dirty="0"/>
              <a:t>        </a:t>
            </a:r>
            <a:r>
              <a:rPr lang="en-US" sz="1600" b="1" dirty="0" err="1"/>
              <a:t>jiveRegion.center</a:t>
            </a:r>
            <a:r>
              <a:rPr lang="en-US" sz="1600" b="1" dirty="0"/>
              <a:t> = center</a:t>
            </a:r>
          </a:p>
          <a:p>
            <a:pPr marL="0" indent="0">
              <a:buNone/>
            </a:pPr>
            <a:r>
              <a:rPr lang="en-US" sz="1600" b="1" dirty="0"/>
              <a:t>        </a:t>
            </a:r>
            <a:r>
              <a:rPr lang="en-US" sz="1600" b="1" dirty="0" err="1"/>
              <a:t>jiveRegion.span</a:t>
            </a:r>
            <a:r>
              <a:rPr lang="en-US" sz="1600" b="1" dirty="0"/>
              <a:t> = span</a:t>
            </a:r>
          </a:p>
          <a:p>
            <a:pPr marL="0" indent="0">
              <a:buNone/>
            </a:pPr>
            <a:r>
              <a:rPr lang="en-US" sz="1600" b="1" dirty="0"/>
              <a:t>        </a:t>
            </a:r>
            <a:r>
              <a:rPr lang="en-US" sz="1600" b="1" dirty="0" err="1"/>
              <a:t>jiveMapView.setRegion</a:t>
            </a:r>
            <a:r>
              <a:rPr lang="en-US" sz="1600" b="1" dirty="0"/>
              <a:t>(</a:t>
            </a:r>
            <a:r>
              <a:rPr lang="en-US" sz="1600" b="1" dirty="0" err="1"/>
              <a:t>jiveRegion</a:t>
            </a:r>
            <a:r>
              <a:rPr lang="en-US" sz="1600" b="1" dirty="0"/>
              <a:t>, animated: </a:t>
            </a:r>
            <a:r>
              <a:rPr lang="en-US" sz="1600" b="1" dirty="0" smtClean="0"/>
              <a:t>true)</a:t>
            </a:r>
          </a:p>
          <a:p>
            <a:pPr marL="0" indent="0">
              <a:buNone/>
            </a:pPr>
            <a:r>
              <a:rPr lang="mr-IN" sz="1600" dirty="0" smtClean="0"/>
              <a:t>  </a:t>
            </a:r>
            <a:r>
              <a:rPr lang="mr-IN" sz="1600" dirty="0"/>
              <a:t>}</a:t>
            </a:r>
            <a:endParaRPr lang="en-US" sz="1600" dirty="0" smtClean="0"/>
          </a:p>
        </p:txBody>
      </p:sp>
    </p:spTree>
    <p:extLst>
      <p:ext uri="{BB962C8B-B14F-4D97-AF65-F5344CB8AC3E}">
        <p14:creationId xmlns:p14="http://schemas.microsoft.com/office/powerpoint/2010/main" val="62701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950976"/>
            <a:ext cx="9601200" cy="4754880"/>
          </a:xfrm>
        </p:spPr>
        <p:txBody>
          <a:bodyPr>
            <a:noAutofit/>
          </a:bodyPr>
          <a:lstStyle/>
          <a:p>
            <a:pPr marL="0" indent="0">
              <a:buNone/>
            </a:pPr>
            <a:r>
              <a:rPr lang="en-US" dirty="0"/>
              <a:t> override </a:t>
            </a:r>
            <a:r>
              <a:rPr lang="en-US" dirty="0" err="1"/>
              <a:t>func</a:t>
            </a:r>
            <a:r>
              <a:rPr lang="en-US" dirty="0"/>
              <a:t> </a:t>
            </a:r>
            <a:r>
              <a:rPr lang="en-US" dirty="0" err="1"/>
              <a:t>viewDidLoad</a:t>
            </a:r>
            <a:r>
              <a:rPr lang="en-US" dirty="0"/>
              <a:t>() {</a:t>
            </a:r>
          </a:p>
          <a:p>
            <a:pPr marL="0" indent="0">
              <a:buNone/>
            </a:pPr>
            <a:r>
              <a:rPr lang="en-US" dirty="0"/>
              <a:t>        </a:t>
            </a:r>
            <a:r>
              <a:rPr lang="en-US" dirty="0" err="1"/>
              <a:t>super.viewDidLoad</a:t>
            </a:r>
            <a:r>
              <a:rPr lang="en-US" dirty="0" smtClean="0"/>
              <a:t>()</a:t>
            </a:r>
            <a:endParaRPr lang="en-US" dirty="0"/>
          </a:p>
          <a:p>
            <a:pPr marL="0" indent="0">
              <a:buNone/>
            </a:pPr>
            <a:r>
              <a:rPr lang="en-US" dirty="0"/>
              <a:t>        // Do any additional setup after loading the view.</a:t>
            </a:r>
          </a:p>
          <a:p>
            <a:pPr marL="0" indent="0">
              <a:buNone/>
            </a:pPr>
            <a:r>
              <a:rPr lang="en-US" dirty="0" smtClean="0"/>
              <a:t>	</a:t>
            </a:r>
            <a:r>
              <a:rPr lang="mr-IN" dirty="0" smtClean="0"/>
              <a:t>……</a:t>
            </a:r>
            <a:endParaRPr lang="en-US" dirty="0" smtClean="0"/>
          </a:p>
          <a:p>
            <a:pPr marL="0" indent="0">
              <a:buNone/>
            </a:pPr>
            <a:r>
              <a:rPr lang="en-US" dirty="0"/>
              <a:t>  </a:t>
            </a:r>
            <a:r>
              <a:rPr lang="en-US" dirty="0" smtClean="0"/>
              <a:t>      let </a:t>
            </a:r>
            <a:r>
              <a:rPr lang="en-US" dirty="0" err="1"/>
              <a:t>jivePoint</a:t>
            </a:r>
            <a:r>
              <a:rPr lang="en-US" dirty="0"/>
              <a:t> = </a:t>
            </a:r>
            <a:r>
              <a:rPr lang="en-US" dirty="0" err="1"/>
              <a:t>MKPointAnnotation</a:t>
            </a:r>
            <a:r>
              <a:rPr lang="en-US" dirty="0"/>
              <a:t>()</a:t>
            </a:r>
          </a:p>
          <a:p>
            <a:pPr marL="0" indent="0">
              <a:buNone/>
            </a:pPr>
            <a:r>
              <a:rPr lang="en-US" dirty="0"/>
              <a:t>        </a:t>
            </a:r>
            <a:r>
              <a:rPr lang="en-US" dirty="0" err="1"/>
              <a:t>jivePoint.coordinate</a:t>
            </a:r>
            <a:r>
              <a:rPr lang="en-US" dirty="0"/>
              <a:t> = center</a:t>
            </a:r>
          </a:p>
          <a:p>
            <a:pPr marL="0" indent="0">
              <a:buNone/>
            </a:pPr>
            <a:r>
              <a:rPr lang="en-US" dirty="0"/>
              <a:t>        </a:t>
            </a:r>
            <a:r>
              <a:rPr lang="en-US" dirty="0" err="1"/>
              <a:t>jivePoint.title</a:t>
            </a:r>
            <a:r>
              <a:rPr lang="en-US" dirty="0"/>
              <a:t> = "The Jive Factory"</a:t>
            </a:r>
          </a:p>
          <a:p>
            <a:pPr marL="0" indent="0">
              <a:buNone/>
            </a:pPr>
            <a:r>
              <a:rPr lang="en-US" dirty="0"/>
              <a:t>        </a:t>
            </a:r>
            <a:r>
              <a:rPr lang="en-US" dirty="0" err="1"/>
              <a:t>jivePoint.subtitle</a:t>
            </a:r>
            <a:r>
              <a:rPr lang="en-US" dirty="0"/>
              <a:t> = "580 </a:t>
            </a:r>
            <a:r>
              <a:rPr lang="en-US" dirty="0" err="1"/>
              <a:t>Lispenard</a:t>
            </a:r>
            <a:r>
              <a:rPr lang="en-US" dirty="0"/>
              <a:t>, NY, NY 10013"</a:t>
            </a:r>
          </a:p>
          <a:p>
            <a:pPr marL="0" indent="0">
              <a:buNone/>
            </a:pPr>
            <a:r>
              <a:rPr lang="en-US" dirty="0"/>
              <a:t>        </a:t>
            </a:r>
            <a:r>
              <a:rPr lang="en-US" dirty="0" err="1"/>
              <a:t>jiveMapView.addAnnotation</a:t>
            </a:r>
            <a:r>
              <a:rPr lang="en-US" dirty="0"/>
              <a:t>(</a:t>
            </a:r>
            <a:r>
              <a:rPr lang="en-US" dirty="0" err="1"/>
              <a:t>jivePoint</a:t>
            </a:r>
            <a:r>
              <a:rPr lang="en-US" dirty="0"/>
              <a:t>)</a:t>
            </a:r>
            <a:endParaRPr lang="en-US" dirty="0" smtClean="0"/>
          </a:p>
          <a:p>
            <a:pPr marL="0" indent="0">
              <a:buNone/>
            </a:pPr>
            <a:r>
              <a:rPr lang="mr-IN" dirty="0" smtClean="0"/>
              <a:t>}</a:t>
            </a:r>
            <a:endParaRPr lang="en-US" dirty="0" smtClean="0"/>
          </a:p>
        </p:txBody>
      </p:sp>
    </p:spTree>
    <p:extLst>
      <p:ext uri="{BB962C8B-B14F-4D97-AF65-F5344CB8AC3E}">
        <p14:creationId xmlns:p14="http://schemas.microsoft.com/office/powerpoint/2010/main" val="150412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Band Detail Object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8245" y="1981200"/>
            <a:ext cx="7775510" cy="3810000"/>
          </a:xfrm>
        </p:spPr>
      </p:pic>
    </p:spTree>
    <p:extLst>
      <p:ext uri="{BB962C8B-B14F-4D97-AF65-F5344CB8AC3E}">
        <p14:creationId xmlns:p14="http://schemas.microsoft.com/office/powerpoint/2010/main" val="168841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06873" y="847343"/>
            <a:ext cx="6802887" cy="4843053"/>
          </a:xfrm>
        </p:spPr>
      </p:pic>
    </p:spTree>
    <p:extLst>
      <p:ext uri="{BB962C8B-B14F-4D97-AF65-F5344CB8AC3E}">
        <p14:creationId xmlns:p14="http://schemas.microsoft.com/office/powerpoint/2010/main" val="146658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676657"/>
            <a:ext cx="9601200" cy="5114544"/>
          </a:xfrm>
        </p:spPr>
        <p:txBody>
          <a:bodyPr>
            <a:normAutofit fontScale="92500" lnSpcReduction="10000"/>
          </a:bodyPr>
          <a:lstStyle/>
          <a:p>
            <a:pPr marL="0" indent="0">
              <a:buNone/>
            </a:pPr>
            <a:r>
              <a:rPr lang="en-US" sz="2800" dirty="0"/>
              <a:t>class </a:t>
            </a:r>
            <a:r>
              <a:rPr lang="en-US" sz="2800" dirty="0" err="1"/>
              <a:t>BandDetail</a:t>
            </a:r>
            <a:r>
              <a:rPr lang="en-US" sz="2800" dirty="0"/>
              <a:t>: </a:t>
            </a:r>
            <a:r>
              <a:rPr lang="en-US" sz="2800" dirty="0" err="1"/>
              <a:t>NSObject</a:t>
            </a:r>
            <a:r>
              <a:rPr lang="en-US" sz="2800" dirty="0"/>
              <a:t> </a:t>
            </a:r>
            <a:r>
              <a:rPr lang="en-US" sz="2800" dirty="0" smtClean="0"/>
              <a:t>{</a:t>
            </a:r>
          </a:p>
          <a:p>
            <a:pPr marL="0" indent="0">
              <a:buNone/>
            </a:pPr>
            <a:endParaRPr lang="en-US" sz="2800" dirty="0"/>
          </a:p>
          <a:p>
            <a:pPr marL="1143000" lvl="5" indent="0">
              <a:buNone/>
            </a:pPr>
            <a:r>
              <a:rPr lang="en-US" sz="2800" dirty="0" err="1"/>
              <a:t>var</a:t>
            </a:r>
            <a:r>
              <a:rPr lang="en-US" sz="2800" dirty="0"/>
              <a:t> </a:t>
            </a:r>
            <a:r>
              <a:rPr lang="en-US" sz="2800" dirty="0" err="1"/>
              <a:t>bandName:String</a:t>
            </a:r>
            <a:r>
              <a:rPr lang="en-US" sz="2800" dirty="0"/>
              <a:t>?</a:t>
            </a:r>
          </a:p>
          <a:p>
            <a:pPr marL="1143000" lvl="5" indent="0">
              <a:buNone/>
            </a:pPr>
            <a:r>
              <a:rPr lang="en-US" sz="2800" dirty="0" err="1"/>
              <a:t>var</a:t>
            </a:r>
            <a:r>
              <a:rPr lang="en-US" sz="2800" dirty="0"/>
              <a:t> </a:t>
            </a:r>
            <a:r>
              <a:rPr lang="en-US" sz="2800" dirty="0" err="1"/>
              <a:t>bandType:String</a:t>
            </a:r>
            <a:r>
              <a:rPr lang="en-US" sz="2800" dirty="0"/>
              <a:t>?</a:t>
            </a:r>
          </a:p>
          <a:p>
            <a:pPr marL="1143000" lvl="5" indent="0">
              <a:buNone/>
            </a:pPr>
            <a:r>
              <a:rPr lang="en-US" sz="2800" dirty="0" err="1"/>
              <a:t>var</a:t>
            </a:r>
            <a:r>
              <a:rPr lang="en-US" sz="2800" dirty="0"/>
              <a:t> </a:t>
            </a:r>
            <a:r>
              <a:rPr lang="en-US" sz="2800" dirty="0" err="1"/>
              <a:t>bandDescription:String</a:t>
            </a:r>
            <a:r>
              <a:rPr lang="en-US" sz="2800" dirty="0"/>
              <a:t>?</a:t>
            </a:r>
          </a:p>
          <a:p>
            <a:pPr marL="1143000" lvl="5" indent="0">
              <a:buNone/>
            </a:pPr>
            <a:r>
              <a:rPr lang="en-US" sz="2800" dirty="0" err="1"/>
              <a:t>var</a:t>
            </a:r>
            <a:r>
              <a:rPr lang="en-US" sz="2800" dirty="0"/>
              <a:t> </a:t>
            </a:r>
            <a:r>
              <a:rPr lang="en-US" sz="2800" dirty="0" err="1"/>
              <a:t>fullImageName:String</a:t>
            </a:r>
            <a:r>
              <a:rPr lang="en-US" sz="2800" dirty="0"/>
              <a:t>?</a:t>
            </a:r>
          </a:p>
          <a:p>
            <a:pPr marL="1143000" lvl="5" indent="0">
              <a:buNone/>
            </a:pPr>
            <a:r>
              <a:rPr lang="en-US" sz="2800" dirty="0" err="1"/>
              <a:t>var</a:t>
            </a:r>
            <a:r>
              <a:rPr lang="en-US" sz="2800" dirty="0"/>
              <a:t> </a:t>
            </a:r>
            <a:r>
              <a:rPr lang="en-US" sz="2800" dirty="0" err="1"/>
              <a:t>thumbImageName:String</a:t>
            </a:r>
            <a:r>
              <a:rPr lang="en-US" sz="2800" dirty="0"/>
              <a:t>?</a:t>
            </a:r>
          </a:p>
          <a:p>
            <a:pPr marL="1143000" lvl="5" indent="0">
              <a:buNone/>
            </a:pPr>
            <a:r>
              <a:rPr lang="en-US" sz="2800" dirty="0" err="1"/>
              <a:t>var</a:t>
            </a:r>
            <a:r>
              <a:rPr lang="en-US" sz="2800" dirty="0"/>
              <a:t> </a:t>
            </a:r>
            <a:r>
              <a:rPr lang="en-US" sz="2800" dirty="0" err="1"/>
              <a:t>nextShowDate:String</a:t>
            </a:r>
            <a:r>
              <a:rPr lang="en-US" sz="2800" dirty="0"/>
              <a:t>?</a:t>
            </a:r>
          </a:p>
          <a:p>
            <a:pPr marL="1143000" lvl="5" indent="0">
              <a:buNone/>
            </a:pPr>
            <a:r>
              <a:rPr lang="en-US" sz="2800" dirty="0" err="1"/>
              <a:t>var</a:t>
            </a:r>
            <a:r>
              <a:rPr lang="en-US" sz="2800" dirty="0"/>
              <a:t> </a:t>
            </a:r>
            <a:r>
              <a:rPr lang="en-US" sz="2800" dirty="0" err="1"/>
              <a:t>nextShowTime:String</a:t>
            </a:r>
            <a:r>
              <a:rPr lang="en-US" sz="2800" dirty="0"/>
              <a:t>?</a:t>
            </a:r>
          </a:p>
          <a:p>
            <a:pPr marL="1143000" lvl="5" indent="0">
              <a:buNone/>
            </a:pPr>
            <a:r>
              <a:rPr lang="en-US" sz="2800" dirty="0" err="1"/>
              <a:t>var</a:t>
            </a:r>
            <a:r>
              <a:rPr lang="en-US" sz="2800" dirty="0"/>
              <a:t> </a:t>
            </a:r>
            <a:r>
              <a:rPr lang="en-US" sz="2800" dirty="0" err="1"/>
              <a:t>venue:String</a:t>
            </a:r>
            <a:r>
              <a:rPr lang="en-US" sz="2800" dirty="0"/>
              <a:t>?</a:t>
            </a:r>
          </a:p>
          <a:p>
            <a:pPr marL="1143000" lvl="5" indent="0">
              <a:buNone/>
            </a:pPr>
            <a:r>
              <a:rPr lang="en-US" sz="2800" dirty="0" err="1"/>
              <a:t>var</a:t>
            </a:r>
            <a:r>
              <a:rPr lang="en-US" sz="2800" dirty="0"/>
              <a:t> </a:t>
            </a:r>
            <a:r>
              <a:rPr lang="en-US" sz="2800" dirty="0" err="1"/>
              <a:t>showDetails:String</a:t>
            </a:r>
            <a:r>
              <a:rPr lang="en-US" sz="2800" dirty="0"/>
              <a:t>?</a:t>
            </a:r>
          </a:p>
          <a:p>
            <a:pPr marL="0" indent="0">
              <a:buNone/>
            </a:pPr>
            <a:r>
              <a:rPr lang="en-US" sz="2800" dirty="0"/>
              <a:t>}</a:t>
            </a:r>
            <a:endParaRPr lang="en-US" sz="2800" dirty="0" smtClean="0"/>
          </a:p>
        </p:txBody>
      </p:sp>
    </p:spTree>
    <p:extLst>
      <p:ext uri="{BB962C8B-B14F-4D97-AF65-F5344CB8AC3E}">
        <p14:creationId xmlns:p14="http://schemas.microsoft.com/office/powerpoint/2010/main" val="177274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11853" y="682751"/>
            <a:ext cx="6378451" cy="5186289"/>
          </a:xfrm>
        </p:spPr>
      </p:pic>
    </p:spTree>
    <p:extLst>
      <p:ext uri="{BB962C8B-B14F-4D97-AF65-F5344CB8AC3E}">
        <p14:creationId xmlns:p14="http://schemas.microsoft.com/office/powerpoint/2010/main" val="53275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let </a:t>
            </a:r>
            <a:r>
              <a:rPr lang="en-US" dirty="0" err="1"/>
              <a:t>bandImageNames</a:t>
            </a:r>
            <a:r>
              <a:rPr lang="en-US" dirty="0"/>
              <a:t> = ["thumb-</a:t>
            </a:r>
            <a:r>
              <a:rPr lang="en-US" dirty="0" err="1"/>
              <a:t>nicole</a:t>
            </a:r>
            <a:r>
              <a:rPr lang="en-US" dirty="0"/>
              <a:t>-</a:t>
            </a:r>
            <a:r>
              <a:rPr lang="en-US" dirty="0" err="1"/>
              <a:t>atkins.png</a:t>
            </a:r>
            <a:r>
              <a:rPr lang="en-US" dirty="0"/>
              <a:t>", "thumb-ambulance-</a:t>
            </a:r>
            <a:r>
              <a:rPr lang="en-US" dirty="0" err="1"/>
              <a:t>ltd.png</a:t>
            </a:r>
            <a:r>
              <a:rPr lang="en-US" dirty="0" smtClean="0"/>
              <a:t>", "</a:t>
            </a:r>
            <a:r>
              <a:rPr lang="en-US" dirty="0"/>
              <a:t>thumb-</a:t>
            </a:r>
            <a:r>
              <a:rPr lang="en-US" dirty="0" err="1"/>
              <a:t>sleepies.png</a:t>
            </a:r>
            <a:r>
              <a:rPr lang="en-US" dirty="0"/>
              <a:t>", "thumb-black-</a:t>
            </a:r>
            <a:r>
              <a:rPr lang="en-US" dirty="0" err="1"/>
              <a:t>angels.png</a:t>
            </a:r>
            <a:r>
              <a:rPr lang="en-US" dirty="0"/>
              <a:t>"]</a:t>
            </a:r>
          </a:p>
          <a:p>
            <a:pPr marL="0" indent="0">
              <a:buNone/>
            </a:pPr>
            <a:r>
              <a:rPr lang="en-US" b="1" dirty="0" err="1"/>
              <a:t>var</a:t>
            </a:r>
            <a:r>
              <a:rPr lang="en-US" b="1" dirty="0"/>
              <a:t> </a:t>
            </a:r>
            <a:r>
              <a:rPr lang="en-US" b="1" dirty="0" err="1"/>
              <a:t>bandDetails</a:t>
            </a:r>
            <a:r>
              <a:rPr lang="en-US" b="1" dirty="0"/>
              <a:t> = [</a:t>
            </a:r>
            <a:r>
              <a:rPr lang="en-US" b="1" dirty="0" err="1"/>
              <a:t>BandDetail</a:t>
            </a:r>
            <a:r>
              <a:rPr lang="en-US" b="1" dirty="0"/>
              <a:t>]()</a:t>
            </a:r>
          </a:p>
        </p:txBody>
      </p:sp>
    </p:spTree>
    <p:extLst>
      <p:ext uri="{BB962C8B-B14F-4D97-AF65-F5344CB8AC3E}">
        <p14:creationId xmlns:p14="http://schemas.microsoft.com/office/powerpoint/2010/main" val="492844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4281</Words>
  <Application>Microsoft Macintosh PowerPoint</Application>
  <PresentationFormat>Widescreen</PresentationFormat>
  <Paragraphs>470</Paragraphs>
  <Slides>48</Slides>
  <Notes>48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48</vt:i4>
      </vt:variant>
    </vt:vector>
  </HeadingPairs>
  <TitlesOfParts>
    <vt:vector size="51" baseType="lpstr">
      <vt:lpstr>Mangal</vt:lpstr>
      <vt:lpstr>Arial</vt:lpstr>
      <vt:lpstr>Diamond Grid 16x9</vt:lpstr>
      <vt:lpstr>Chapter 4</vt:lpstr>
      <vt:lpstr>prepareForSegue</vt:lpstr>
      <vt:lpstr>prepareForSegue</vt:lpstr>
      <vt:lpstr>prepareForSegue</vt:lpstr>
      <vt:lpstr>Band Detail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2017-02-07T22:32:55Z</cp:lastPrinted>
  <dcterms:created xsi:type="dcterms:W3CDTF">2016-08-20T19:03:32Z</dcterms:created>
  <dcterms:modified xsi:type="dcterms:W3CDTF">2017-07-06T19:50:50Z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